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Now Bold" panose="020B0604020202020204" charset="0"/>
      <p:regular r:id="rId20"/>
    </p:embeddedFont>
    <p:embeddedFont>
      <p:font typeface="Open Sans Extra Bold" panose="020B0604020202020204" charset="0"/>
      <p:regular r:id="rId21"/>
    </p:embeddedFont>
    <p:embeddedFont>
      <p:font typeface="Roboto" panose="02000000000000000000" pitchFamily="2" charset="0"/>
      <p:regular r:id="rId22"/>
    </p:embeddedFont>
    <p:embeddedFont>
      <p:font typeface="Roboto Bold" panose="02000000000000000000"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7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547" b="7547"/>
          <a:stretch>
            <a:fillRect/>
          </a:stretch>
        </p:blipFill>
        <p:spPr>
          <a:xfrm>
            <a:off x="0" y="0"/>
            <a:ext cx="18288000" cy="10287000"/>
          </a:xfrm>
          <a:prstGeom prst="rect">
            <a:avLst/>
          </a:prstGeom>
        </p:spPr>
      </p:pic>
      <p:grpSp>
        <p:nvGrpSpPr>
          <p:cNvPr id="3" name="Group 3"/>
          <p:cNvGrpSpPr>
            <a:grpSpLocks noChangeAspect="1"/>
          </p:cNvGrpSpPr>
          <p:nvPr/>
        </p:nvGrpSpPr>
        <p:grpSpPr>
          <a:xfrm>
            <a:off x="-2606174" y="-1791415"/>
            <a:ext cx="13888879" cy="13888879"/>
            <a:chOff x="0" y="0"/>
            <a:chExt cx="6355080" cy="6355080"/>
          </a:xfrm>
        </p:grpSpPr>
        <p:sp>
          <p:nvSpPr>
            <p:cNvPr id="4" name="Freeform 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l-GR"/>
            </a:p>
          </p:txBody>
        </p:sp>
      </p:grpSp>
      <p:grpSp>
        <p:nvGrpSpPr>
          <p:cNvPr id="5" name="Group 5"/>
          <p:cNvGrpSpPr/>
          <p:nvPr/>
        </p:nvGrpSpPr>
        <p:grpSpPr>
          <a:xfrm>
            <a:off x="-2647773" y="-1778509"/>
            <a:ext cx="13888879" cy="138888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601"/>
            </a:solidFill>
          </p:spPr>
          <p:txBody>
            <a:bodyPr/>
            <a:lstStyle/>
            <a:p>
              <a:endParaRPr lang="el-GR"/>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6790321" y="3095342"/>
            <a:ext cx="11497679" cy="4141177"/>
            <a:chOff x="0" y="0"/>
            <a:chExt cx="3028195" cy="1090680"/>
          </a:xfrm>
        </p:grpSpPr>
        <p:sp>
          <p:nvSpPr>
            <p:cNvPr id="9" name="Freeform 9"/>
            <p:cNvSpPr/>
            <p:nvPr/>
          </p:nvSpPr>
          <p:spPr>
            <a:xfrm>
              <a:off x="0" y="0"/>
              <a:ext cx="3028195" cy="1090680"/>
            </a:xfrm>
            <a:custGeom>
              <a:avLst/>
              <a:gdLst/>
              <a:ahLst/>
              <a:cxnLst/>
              <a:rect l="l" t="t" r="r" b="b"/>
              <a:pathLst>
                <a:path w="3028195" h="1090680">
                  <a:moveTo>
                    <a:pt x="0" y="0"/>
                  </a:moveTo>
                  <a:lnTo>
                    <a:pt x="3028195" y="0"/>
                  </a:lnTo>
                  <a:lnTo>
                    <a:pt x="3028195" y="1090680"/>
                  </a:lnTo>
                  <a:lnTo>
                    <a:pt x="0" y="1090680"/>
                  </a:lnTo>
                  <a:close/>
                </a:path>
              </a:pathLst>
            </a:custGeom>
            <a:solidFill>
              <a:srgbClr val="008000"/>
            </a:solidFill>
          </p:spPr>
          <p:txBody>
            <a:bodyPr/>
            <a:lstStyle/>
            <a:p>
              <a:endParaRPr lang="el-GR"/>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1" name="AutoShape 11"/>
          <p:cNvSpPr/>
          <p:nvPr/>
        </p:nvSpPr>
        <p:spPr>
          <a:xfrm>
            <a:off x="7564633" y="3100105"/>
            <a:ext cx="10723367" cy="0"/>
          </a:xfrm>
          <a:prstGeom prst="line">
            <a:avLst/>
          </a:prstGeom>
          <a:ln w="38100" cap="flat">
            <a:solidFill>
              <a:srgbClr val="FFFFFF"/>
            </a:solidFill>
            <a:prstDash val="solid"/>
            <a:headEnd type="none" w="sm" len="sm"/>
            <a:tailEnd type="none" w="sm" len="sm"/>
          </a:ln>
        </p:spPr>
        <p:txBody>
          <a:bodyPr/>
          <a:lstStyle/>
          <a:p>
            <a:endParaRPr lang="el-GR"/>
          </a:p>
        </p:txBody>
      </p:sp>
      <p:sp>
        <p:nvSpPr>
          <p:cNvPr id="12" name="AutoShape 12"/>
          <p:cNvSpPr/>
          <p:nvPr/>
        </p:nvSpPr>
        <p:spPr>
          <a:xfrm>
            <a:off x="7564633" y="7198419"/>
            <a:ext cx="10723367" cy="0"/>
          </a:xfrm>
          <a:prstGeom prst="line">
            <a:avLst/>
          </a:prstGeom>
          <a:ln w="38100" cap="flat">
            <a:solidFill>
              <a:srgbClr val="FFFFFF"/>
            </a:solidFill>
            <a:prstDash val="solid"/>
            <a:headEnd type="none" w="sm" len="sm"/>
            <a:tailEnd type="none" w="sm" len="sm"/>
          </a:ln>
        </p:spPr>
        <p:txBody>
          <a:bodyPr/>
          <a:lstStyle/>
          <a:p>
            <a:endParaRPr lang="el-GR"/>
          </a:p>
        </p:txBody>
      </p:sp>
      <p:grpSp>
        <p:nvGrpSpPr>
          <p:cNvPr id="13" name="Group 13"/>
          <p:cNvGrpSpPr/>
          <p:nvPr/>
        </p:nvGrpSpPr>
        <p:grpSpPr>
          <a:xfrm>
            <a:off x="-1013752" y="-22431"/>
            <a:ext cx="10331861" cy="10331861"/>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00">
                <a:alpha val="95686"/>
              </a:srgbClr>
            </a:solidFill>
          </p:spPr>
          <p:txBody>
            <a:bodyPr/>
            <a:lstStyle/>
            <a:p>
              <a:endParaRPr lang="el-GR"/>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16" name="Group 16"/>
          <p:cNvGrpSpPr/>
          <p:nvPr/>
        </p:nvGrpSpPr>
        <p:grpSpPr>
          <a:xfrm>
            <a:off x="362109" y="1208942"/>
            <a:ext cx="7869115" cy="7869115"/>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9B507">
                <a:alpha val="40784"/>
              </a:srgbClr>
            </a:solidFill>
          </p:spPr>
          <p:txBody>
            <a:bodyPr/>
            <a:lstStyle/>
            <a:p>
              <a:endParaRPr lang="el-GR"/>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19" name="Group 19"/>
          <p:cNvGrpSpPr>
            <a:grpSpLocks noChangeAspect="1"/>
          </p:cNvGrpSpPr>
          <p:nvPr/>
        </p:nvGrpSpPr>
        <p:grpSpPr>
          <a:xfrm>
            <a:off x="955732" y="1729585"/>
            <a:ext cx="6681869" cy="6681869"/>
            <a:chOff x="0" y="0"/>
            <a:chExt cx="6355080" cy="6355080"/>
          </a:xfrm>
        </p:grpSpPr>
        <p:sp>
          <p:nvSpPr>
            <p:cNvPr id="20" name="Freeform 2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l-GR"/>
            </a:p>
          </p:txBody>
        </p:sp>
      </p:grpSp>
      <p:grpSp>
        <p:nvGrpSpPr>
          <p:cNvPr id="21" name="Group 21"/>
          <p:cNvGrpSpPr>
            <a:grpSpLocks noChangeAspect="1"/>
          </p:cNvGrpSpPr>
          <p:nvPr/>
        </p:nvGrpSpPr>
        <p:grpSpPr>
          <a:xfrm>
            <a:off x="1028700" y="1808330"/>
            <a:ext cx="6524404" cy="6524378"/>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r="-24906"/>
              </a:stretch>
            </a:blipFill>
          </p:spPr>
          <p:txBody>
            <a:bodyPr/>
            <a:lstStyle/>
            <a:p>
              <a:endParaRPr lang="el-GR"/>
            </a:p>
          </p:txBody>
        </p:sp>
      </p:grpSp>
      <p:sp>
        <p:nvSpPr>
          <p:cNvPr id="23" name="TextBox 23"/>
          <p:cNvSpPr txBox="1"/>
          <p:nvPr/>
        </p:nvSpPr>
        <p:spPr>
          <a:xfrm>
            <a:off x="9356210" y="3758238"/>
            <a:ext cx="7418159" cy="1854200"/>
          </a:xfrm>
          <a:prstGeom prst="rect">
            <a:avLst/>
          </a:prstGeom>
        </p:spPr>
        <p:txBody>
          <a:bodyPr lIns="0" tIns="0" rIns="0" bIns="0" rtlCol="0" anchor="t">
            <a:spAutoFit/>
          </a:bodyPr>
          <a:lstStyle/>
          <a:p>
            <a:pPr algn="just">
              <a:lnSpc>
                <a:spcPts val="4900"/>
              </a:lnSpc>
            </a:pPr>
            <a:r>
              <a:rPr lang="en-US" sz="3500" spc="322">
                <a:solidFill>
                  <a:srgbClr val="FFFFFF"/>
                </a:solidFill>
                <a:latin typeface="Roboto Bold"/>
              </a:rPr>
              <a:t>A FRAMEWORK OF A TRAINING FOR YOUNG EUROPEANS IN</a:t>
            </a:r>
          </a:p>
          <a:p>
            <a:pPr algn="just">
              <a:lnSpc>
                <a:spcPts val="4900"/>
              </a:lnSpc>
            </a:pPr>
            <a:r>
              <a:rPr lang="en-US" sz="3500" spc="322">
                <a:solidFill>
                  <a:srgbClr val="FFFFFF"/>
                </a:solidFill>
                <a:latin typeface="Roboto Bold"/>
              </a:rPr>
              <a:t>agritourism</a:t>
            </a:r>
          </a:p>
        </p:txBody>
      </p:sp>
      <p:sp>
        <p:nvSpPr>
          <p:cNvPr id="24" name="TextBox 24"/>
          <p:cNvSpPr txBox="1"/>
          <p:nvPr/>
        </p:nvSpPr>
        <p:spPr>
          <a:xfrm>
            <a:off x="9356210" y="3191486"/>
            <a:ext cx="5337773" cy="514350"/>
          </a:xfrm>
          <a:prstGeom prst="rect">
            <a:avLst/>
          </a:prstGeom>
        </p:spPr>
        <p:txBody>
          <a:bodyPr lIns="0" tIns="0" rIns="0" bIns="0" rtlCol="0" anchor="t">
            <a:spAutoFit/>
          </a:bodyPr>
          <a:lstStyle/>
          <a:p>
            <a:pPr>
              <a:lnSpc>
                <a:spcPts val="4199"/>
              </a:lnSpc>
            </a:pPr>
            <a:r>
              <a:rPr lang="en-US" sz="2999" spc="326">
                <a:solidFill>
                  <a:srgbClr val="FFFFFF"/>
                </a:solidFill>
                <a:latin typeface="Roboto"/>
              </a:rPr>
              <a:t>Final Presentation of PR1</a:t>
            </a:r>
          </a:p>
        </p:txBody>
      </p:sp>
      <p:sp>
        <p:nvSpPr>
          <p:cNvPr id="25" name="TextBox 25"/>
          <p:cNvSpPr txBox="1"/>
          <p:nvPr/>
        </p:nvSpPr>
        <p:spPr>
          <a:xfrm>
            <a:off x="9356210" y="5702941"/>
            <a:ext cx="8140842" cy="1406525"/>
          </a:xfrm>
          <a:prstGeom prst="rect">
            <a:avLst/>
          </a:prstGeom>
        </p:spPr>
        <p:txBody>
          <a:bodyPr lIns="0" tIns="0" rIns="0" bIns="0" rtlCol="0" anchor="t">
            <a:spAutoFit/>
          </a:bodyPr>
          <a:lstStyle/>
          <a:p>
            <a:pPr algn="just">
              <a:lnSpc>
                <a:spcPts val="2799"/>
              </a:lnSpc>
              <a:spcBef>
                <a:spcPct val="0"/>
              </a:spcBef>
            </a:pPr>
            <a:r>
              <a:rPr lang="en-US" sz="1999" spc="39">
                <a:solidFill>
                  <a:srgbClr val="FFFFFF"/>
                </a:solidFill>
                <a:latin typeface="Roboto"/>
              </a:rPr>
              <a:t>The main objective is to list and prioritise the key competences that agricultural entrepreneurs should have in order to be able to develop new tourism offers based on agriculture and the experience gained in agriculture.</a:t>
            </a:r>
          </a:p>
        </p:txBody>
      </p:sp>
      <p:pic>
        <p:nvPicPr>
          <p:cNvPr id="27" name="Picture 27"/>
          <p:cNvPicPr>
            <a:picLocks noChangeAspect="1"/>
          </p:cNvPicPr>
          <p:nvPr/>
        </p:nvPicPr>
        <p:blipFill>
          <a:blip r:embed="rId4"/>
          <a:srcRect/>
          <a:stretch>
            <a:fillRect/>
          </a:stretch>
        </p:blipFill>
        <p:spPr>
          <a:xfrm>
            <a:off x="955732" y="545654"/>
            <a:ext cx="1399545" cy="1399545"/>
          </a:xfrm>
          <a:prstGeom prst="rect">
            <a:avLst/>
          </a:prstGeom>
        </p:spPr>
      </p:pic>
      <p:pic>
        <p:nvPicPr>
          <p:cNvPr id="28" name="Picture 28"/>
          <p:cNvPicPr>
            <a:picLocks noChangeAspect="1"/>
          </p:cNvPicPr>
          <p:nvPr/>
        </p:nvPicPr>
        <p:blipFill>
          <a:blip r:embed="rId5"/>
          <a:srcRect/>
          <a:stretch>
            <a:fillRect/>
          </a:stretch>
        </p:blipFill>
        <p:spPr>
          <a:xfrm>
            <a:off x="1028700" y="9078058"/>
            <a:ext cx="2306661" cy="851268"/>
          </a:xfrm>
          <a:prstGeom prst="rect">
            <a:avLst/>
          </a:prstGeom>
        </p:spPr>
      </p:pic>
      <p:pic>
        <p:nvPicPr>
          <p:cNvPr id="30" name="Εικόνα 29" descr="Εικόνα που περιέχει στιγμιότυπο οθόνης, σύμβολο, γραφικά, γραμματοσειρά&#10;&#10;Περιγραφή που δημιουργήθηκε αυτόματα">
            <a:extLst>
              <a:ext uri="{FF2B5EF4-FFF2-40B4-BE49-F238E27FC236}">
                <a16:creationId xmlns:a16="http://schemas.microsoft.com/office/drawing/2014/main" id="{774142D8-D41C-D417-7948-B72822760A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0874" y="372877"/>
            <a:ext cx="1693369" cy="17156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8938640" y="0"/>
            <a:ext cx="9349360" cy="10287000"/>
            <a:chOff x="0" y="0"/>
            <a:chExt cx="2462383" cy="2709333"/>
          </a:xfrm>
        </p:grpSpPr>
        <p:sp>
          <p:nvSpPr>
            <p:cNvPr id="4" name="Freeform 4"/>
            <p:cNvSpPr/>
            <p:nvPr/>
          </p:nvSpPr>
          <p:spPr>
            <a:xfrm>
              <a:off x="0" y="0"/>
              <a:ext cx="2462383" cy="2709333"/>
            </a:xfrm>
            <a:custGeom>
              <a:avLst/>
              <a:gdLst/>
              <a:ahLst/>
              <a:cxnLst/>
              <a:rect l="l" t="t" r="r" b="b"/>
              <a:pathLst>
                <a:path w="2462383" h="2709333">
                  <a:moveTo>
                    <a:pt x="0" y="0"/>
                  </a:moveTo>
                  <a:lnTo>
                    <a:pt x="2462383" y="0"/>
                  </a:lnTo>
                  <a:lnTo>
                    <a:pt x="2462383" y="2709333"/>
                  </a:lnTo>
                  <a:lnTo>
                    <a:pt x="0" y="2709333"/>
                  </a:lnTo>
                  <a:close/>
                </a:path>
              </a:pathLst>
            </a:custGeom>
            <a:solidFill>
              <a:srgbClr val="006601">
                <a:alpha val="80000"/>
              </a:srgbClr>
            </a:solidFill>
          </p:spPr>
          <p:txBody>
            <a:bodyPr/>
            <a:lstStyle/>
            <a:p>
              <a:endParaRPr lang="el-GR"/>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03073" y="6961116"/>
            <a:ext cx="2900527" cy="2900527"/>
          </a:xfrm>
          <a:prstGeom prst="rect">
            <a:avLst/>
          </a:prstGeom>
        </p:spPr>
      </p:pic>
      <p:sp>
        <p:nvSpPr>
          <p:cNvPr id="7" name="TextBox 7"/>
          <p:cNvSpPr txBox="1"/>
          <p:nvPr/>
        </p:nvSpPr>
        <p:spPr>
          <a:xfrm>
            <a:off x="9771614" y="757118"/>
            <a:ext cx="7363446" cy="1431793"/>
          </a:xfrm>
          <a:prstGeom prst="rect">
            <a:avLst/>
          </a:prstGeom>
        </p:spPr>
        <p:txBody>
          <a:bodyPr lIns="0" tIns="0" rIns="0" bIns="0" rtlCol="0" anchor="t">
            <a:spAutoFit/>
          </a:bodyPr>
          <a:lstStyle/>
          <a:p>
            <a:pPr>
              <a:lnSpc>
                <a:spcPts val="5600"/>
              </a:lnSpc>
            </a:pPr>
            <a:r>
              <a:rPr lang="en-US" sz="5000">
                <a:solidFill>
                  <a:srgbClr val="FFFFFF"/>
                </a:solidFill>
                <a:latin typeface="Roboto"/>
              </a:rPr>
              <a:t>Interviews with agritourism experts</a:t>
            </a:r>
          </a:p>
        </p:txBody>
      </p:sp>
      <p:sp>
        <p:nvSpPr>
          <p:cNvPr id="8" name="TextBox 8"/>
          <p:cNvSpPr txBox="1"/>
          <p:nvPr/>
        </p:nvSpPr>
        <p:spPr>
          <a:xfrm>
            <a:off x="9771614" y="2747902"/>
            <a:ext cx="7487686" cy="3575039"/>
          </a:xfrm>
          <a:prstGeom prst="rect">
            <a:avLst/>
          </a:prstGeom>
        </p:spPr>
        <p:txBody>
          <a:bodyPr lIns="0" tIns="0" rIns="0" bIns="0" rtlCol="0" anchor="t">
            <a:spAutoFit/>
          </a:bodyPr>
          <a:lstStyle/>
          <a:p>
            <a:pPr algn="just">
              <a:lnSpc>
                <a:spcPts val="3528"/>
              </a:lnSpc>
            </a:pPr>
            <a:r>
              <a:rPr lang="en-US" sz="2400">
                <a:solidFill>
                  <a:srgbClr val="FFFFFF"/>
                </a:solidFill>
                <a:latin typeface="Roboto"/>
              </a:rPr>
              <a:t>The experts described the necessary tourism challenges that would facilitate the development of the new tourism offers based on their previous experiences, talked about the specific competences and skills needed for the sector, talked about the techniques or tools that would-be entrepreneurs use to promote agritourism businesses and activities, and mentioned possible obstacles they might face.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978" r="22978"/>
          <a:stretch>
            <a:fillRect/>
          </a:stretch>
        </p:blipFill>
        <p:spPr>
          <a:xfrm>
            <a:off x="-40891" y="0"/>
            <a:ext cx="8339100" cy="10287000"/>
          </a:xfrm>
          <a:prstGeom prst="rect">
            <a:avLst/>
          </a:prstGeom>
        </p:spPr>
      </p:pic>
      <p:grpSp>
        <p:nvGrpSpPr>
          <p:cNvPr id="3" name="Group 3"/>
          <p:cNvGrpSpPr/>
          <p:nvPr/>
        </p:nvGrpSpPr>
        <p:grpSpPr>
          <a:xfrm>
            <a:off x="7026514" y="337720"/>
            <a:ext cx="10232786" cy="3991042"/>
            <a:chOff x="0" y="0"/>
            <a:chExt cx="2695055" cy="1051139"/>
          </a:xfrm>
        </p:grpSpPr>
        <p:sp>
          <p:nvSpPr>
            <p:cNvPr id="4" name="Freeform 4"/>
            <p:cNvSpPr/>
            <p:nvPr/>
          </p:nvSpPr>
          <p:spPr>
            <a:xfrm>
              <a:off x="0" y="0"/>
              <a:ext cx="2695055" cy="1051139"/>
            </a:xfrm>
            <a:custGeom>
              <a:avLst/>
              <a:gdLst/>
              <a:ahLst/>
              <a:cxnLst/>
              <a:rect l="l" t="t" r="r" b="b"/>
              <a:pathLst>
                <a:path w="2695055" h="1051139">
                  <a:moveTo>
                    <a:pt x="0" y="0"/>
                  </a:moveTo>
                  <a:lnTo>
                    <a:pt x="2695055" y="0"/>
                  </a:lnTo>
                  <a:lnTo>
                    <a:pt x="2695055" y="1051139"/>
                  </a:lnTo>
                  <a:lnTo>
                    <a:pt x="0" y="1051139"/>
                  </a:lnTo>
                  <a:close/>
                </a:path>
              </a:pathLst>
            </a:custGeom>
            <a:solidFill>
              <a:srgbClr val="006601"/>
            </a:solidFill>
          </p:spPr>
          <p:txBody>
            <a:bodyPr/>
            <a:lstStyle/>
            <a:p>
              <a:endParaRPr lang="el-GR"/>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7959553" y="633504"/>
            <a:ext cx="4559711" cy="1264891"/>
          </a:xfrm>
          <a:prstGeom prst="rect">
            <a:avLst/>
          </a:prstGeom>
        </p:spPr>
        <p:txBody>
          <a:bodyPr lIns="0" tIns="0" rIns="0" bIns="0" rtlCol="0" anchor="t">
            <a:spAutoFit/>
          </a:bodyPr>
          <a:lstStyle/>
          <a:p>
            <a:pPr marL="0" lvl="0" indent="0" algn="l">
              <a:lnSpc>
                <a:spcPts val="9540"/>
              </a:lnSpc>
              <a:spcBef>
                <a:spcPct val="0"/>
              </a:spcBef>
            </a:pPr>
            <a:r>
              <a:rPr lang="en-US" sz="9000">
                <a:solidFill>
                  <a:srgbClr val="FFFFFF"/>
                </a:solidFill>
                <a:latin typeface="Now Bold"/>
              </a:rPr>
              <a:t>Sweden</a:t>
            </a:r>
          </a:p>
        </p:txBody>
      </p:sp>
      <p:sp>
        <p:nvSpPr>
          <p:cNvPr id="7" name="TextBox 7"/>
          <p:cNvSpPr txBox="1"/>
          <p:nvPr/>
        </p:nvSpPr>
        <p:spPr>
          <a:xfrm>
            <a:off x="7889670" y="1912952"/>
            <a:ext cx="7375969" cy="504792"/>
          </a:xfrm>
          <a:prstGeom prst="rect">
            <a:avLst/>
          </a:prstGeom>
        </p:spPr>
        <p:txBody>
          <a:bodyPr lIns="0" tIns="0" rIns="0" bIns="0" rtlCol="0" anchor="t">
            <a:spAutoFit/>
          </a:bodyPr>
          <a:lstStyle/>
          <a:p>
            <a:pPr marL="0" lvl="0" indent="0">
              <a:lnSpc>
                <a:spcPts val="3900"/>
              </a:lnSpc>
              <a:spcBef>
                <a:spcPct val="0"/>
              </a:spcBef>
            </a:pPr>
            <a:r>
              <a:rPr lang="en-US" sz="3000">
                <a:solidFill>
                  <a:srgbClr val="FFFFFF"/>
                </a:solidFill>
                <a:latin typeface="Roboto"/>
              </a:rPr>
              <a:t>Juha Rankinen from Ethnosphere Outdoors</a:t>
            </a:r>
          </a:p>
        </p:txBody>
      </p:sp>
      <p:sp>
        <p:nvSpPr>
          <p:cNvPr id="8" name="TextBox 8"/>
          <p:cNvSpPr txBox="1"/>
          <p:nvPr/>
        </p:nvSpPr>
        <p:spPr>
          <a:xfrm>
            <a:off x="7889670" y="2570144"/>
            <a:ext cx="7375969" cy="504792"/>
          </a:xfrm>
          <a:prstGeom prst="rect">
            <a:avLst/>
          </a:prstGeom>
        </p:spPr>
        <p:txBody>
          <a:bodyPr lIns="0" tIns="0" rIns="0" bIns="0" rtlCol="0" anchor="t">
            <a:spAutoFit/>
          </a:bodyPr>
          <a:lstStyle/>
          <a:p>
            <a:pPr marL="0" lvl="0" indent="0">
              <a:lnSpc>
                <a:spcPts val="3900"/>
              </a:lnSpc>
              <a:spcBef>
                <a:spcPct val="0"/>
              </a:spcBef>
            </a:pPr>
            <a:r>
              <a:rPr lang="en-US" sz="3000">
                <a:solidFill>
                  <a:srgbClr val="FFFFFF"/>
                </a:solidFill>
                <a:latin typeface="Roboto"/>
              </a:rPr>
              <a:t>Erik Öster from Skullaryd Moosepark</a:t>
            </a:r>
          </a:p>
        </p:txBody>
      </p:sp>
      <p:sp>
        <p:nvSpPr>
          <p:cNvPr id="9" name="TextBox 9"/>
          <p:cNvSpPr txBox="1"/>
          <p:nvPr/>
        </p:nvSpPr>
        <p:spPr>
          <a:xfrm>
            <a:off x="7959553" y="3357690"/>
            <a:ext cx="7306086" cy="424782"/>
          </a:xfrm>
          <a:prstGeom prst="rect">
            <a:avLst/>
          </a:prstGeom>
        </p:spPr>
        <p:txBody>
          <a:bodyPr lIns="0" tIns="0" rIns="0" bIns="0" rtlCol="0" anchor="t">
            <a:spAutoFit/>
          </a:bodyPr>
          <a:lstStyle/>
          <a:p>
            <a:pPr>
              <a:lnSpc>
                <a:spcPts val="3180"/>
              </a:lnSpc>
              <a:spcBef>
                <a:spcPct val="0"/>
              </a:spcBef>
            </a:pPr>
            <a:r>
              <a:rPr lang="en-US" sz="3000">
                <a:solidFill>
                  <a:srgbClr val="FFFFFF"/>
                </a:solidFill>
                <a:latin typeface="Roboto"/>
              </a:rPr>
              <a:t>Malin Ekwall from Tiraholm Fishfarm</a:t>
            </a:r>
          </a:p>
        </p:txBody>
      </p:sp>
      <p:grpSp>
        <p:nvGrpSpPr>
          <p:cNvPr id="10" name="Group 10"/>
          <p:cNvGrpSpPr/>
          <p:nvPr/>
        </p:nvGrpSpPr>
        <p:grpSpPr>
          <a:xfrm>
            <a:off x="8535357" y="4585937"/>
            <a:ext cx="5492751" cy="5405285"/>
            <a:chOff x="0" y="0"/>
            <a:chExt cx="1446650" cy="1423614"/>
          </a:xfrm>
        </p:grpSpPr>
        <p:sp>
          <p:nvSpPr>
            <p:cNvPr id="11" name="Freeform 11"/>
            <p:cNvSpPr/>
            <p:nvPr/>
          </p:nvSpPr>
          <p:spPr>
            <a:xfrm>
              <a:off x="0" y="0"/>
              <a:ext cx="1446650" cy="1423614"/>
            </a:xfrm>
            <a:custGeom>
              <a:avLst/>
              <a:gdLst/>
              <a:ahLst/>
              <a:cxnLst/>
              <a:rect l="l" t="t" r="r" b="b"/>
              <a:pathLst>
                <a:path w="1446650" h="1423614">
                  <a:moveTo>
                    <a:pt x="0" y="0"/>
                  </a:moveTo>
                  <a:lnTo>
                    <a:pt x="1446650" y="0"/>
                  </a:lnTo>
                  <a:lnTo>
                    <a:pt x="1446650" y="1423614"/>
                  </a:lnTo>
                  <a:lnTo>
                    <a:pt x="0" y="1423614"/>
                  </a:lnTo>
                  <a:close/>
                </a:path>
              </a:pathLst>
            </a:custGeom>
            <a:solidFill>
              <a:srgbClr val="006601"/>
            </a:solidFill>
          </p:spPr>
          <p:txBody>
            <a:bodyPr/>
            <a:lstStyle/>
            <a:p>
              <a:endParaRPr lang="el-GR"/>
            </a:p>
          </p:txBody>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8962024" y="5767986"/>
            <a:ext cx="4830426" cy="2602971"/>
          </a:xfrm>
          <a:prstGeom prst="rect">
            <a:avLst/>
          </a:prstGeom>
        </p:spPr>
        <p:txBody>
          <a:bodyPr lIns="0" tIns="0" rIns="0" bIns="0" rtlCol="0" anchor="t">
            <a:spAutoFit/>
          </a:bodyPr>
          <a:lstStyle/>
          <a:p>
            <a:pPr marL="431801" lvl="1" indent="-215900" algn="just">
              <a:lnSpc>
                <a:spcPts val="2600"/>
              </a:lnSpc>
              <a:buFont typeface="Arial"/>
              <a:buChar char="•"/>
            </a:pPr>
            <a:r>
              <a:rPr lang="en-US" sz="2000">
                <a:solidFill>
                  <a:srgbClr val="FFFFFF"/>
                </a:solidFill>
                <a:latin typeface="Roboto"/>
              </a:rPr>
              <a:t>love for nature and rural life </a:t>
            </a:r>
          </a:p>
          <a:p>
            <a:pPr marL="431801" lvl="1" indent="-215900" algn="just">
              <a:lnSpc>
                <a:spcPts val="2600"/>
              </a:lnSpc>
              <a:buFont typeface="Arial"/>
              <a:buChar char="•"/>
            </a:pPr>
            <a:r>
              <a:rPr lang="en-US" sz="2000">
                <a:solidFill>
                  <a:srgbClr val="FFFFFF"/>
                </a:solidFill>
                <a:latin typeface="Roboto"/>
              </a:rPr>
              <a:t>genuine passion </a:t>
            </a:r>
          </a:p>
          <a:p>
            <a:pPr marL="431801" lvl="1" indent="-215900" algn="just">
              <a:lnSpc>
                <a:spcPts val="2600"/>
              </a:lnSpc>
              <a:buFont typeface="Arial"/>
              <a:buChar char="•"/>
            </a:pPr>
            <a:r>
              <a:rPr lang="en-US" sz="2000">
                <a:solidFill>
                  <a:srgbClr val="FFFFFF"/>
                </a:solidFill>
                <a:latin typeface="Roboto"/>
              </a:rPr>
              <a:t>promotion of care </a:t>
            </a:r>
          </a:p>
          <a:p>
            <a:pPr marL="431801" lvl="1" indent="-215900" algn="just">
              <a:lnSpc>
                <a:spcPts val="2600"/>
              </a:lnSpc>
              <a:buFont typeface="Arial"/>
              <a:buChar char="•"/>
            </a:pPr>
            <a:r>
              <a:rPr lang="en-US" sz="2000">
                <a:solidFill>
                  <a:srgbClr val="FFFFFF"/>
                </a:solidFill>
                <a:latin typeface="Roboto"/>
              </a:rPr>
              <a:t>sincere concern for the local environment and its sustainable management </a:t>
            </a:r>
          </a:p>
          <a:p>
            <a:pPr marL="431801" lvl="1" indent="-215900" algn="just">
              <a:lnSpc>
                <a:spcPts val="2600"/>
              </a:lnSpc>
              <a:spcBef>
                <a:spcPct val="0"/>
              </a:spcBef>
              <a:buFont typeface="Arial"/>
              <a:buChar char="•"/>
            </a:pPr>
            <a:r>
              <a:rPr lang="en-US" sz="2000">
                <a:solidFill>
                  <a:srgbClr val="FFFFFF"/>
                </a:solidFill>
                <a:latin typeface="Roboto"/>
              </a:rPr>
              <a:t>Intimate knowledge of the local ecosystem and its sustainable use </a:t>
            </a:r>
          </a:p>
        </p:txBody>
      </p:sp>
      <p:sp>
        <p:nvSpPr>
          <p:cNvPr id="14" name="TextBox 14"/>
          <p:cNvSpPr txBox="1"/>
          <p:nvPr/>
        </p:nvSpPr>
        <p:spPr>
          <a:xfrm>
            <a:off x="8962024" y="8494782"/>
            <a:ext cx="4830426" cy="1307835"/>
          </a:xfrm>
          <a:prstGeom prst="rect">
            <a:avLst/>
          </a:prstGeom>
        </p:spPr>
        <p:txBody>
          <a:bodyPr lIns="0" tIns="0" rIns="0" bIns="0" rtlCol="0" anchor="t">
            <a:spAutoFit/>
          </a:bodyPr>
          <a:lstStyle/>
          <a:p>
            <a:pPr algn="just">
              <a:lnSpc>
                <a:spcPts val="2600"/>
              </a:lnSpc>
              <a:spcBef>
                <a:spcPct val="0"/>
              </a:spcBef>
            </a:pPr>
            <a:r>
              <a:rPr lang="en-US" sz="2000">
                <a:solidFill>
                  <a:srgbClr val="FFFFFF"/>
                </a:solidFill>
                <a:latin typeface="Roboto"/>
              </a:rPr>
              <a:t>In terms of techniques and tools for advertising and promotion, digital techniques, websites and social media are considered most important.</a:t>
            </a:r>
          </a:p>
        </p:txBody>
      </p:sp>
      <p:sp>
        <p:nvSpPr>
          <p:cNvPr id="15" name="TextBox 15"/>
          <p:cNvSpPr txBox="1"/>
          <p:nvPr/>
        </p:nvSpPr>
        <p:spPr>
          <a:xfrm>
            <a:off x="8962024" y="4587547"/>
            <a:ext cx="4830426" cy="1054001"/>
          </a:xfrm>
          <a:prstGeom prst="rect">
            <a:avLst/>
          </a:prstGeom>
        </p:spPr>
        <p:txBody>
          <a:bodyPr lIns="0" tIns="0" rIns="0" bIns="0" rtlCol="0" anchor="t">
            <a:spAutoFit/>
          </a:bodyPr>
          <a:lstStyle/>
          <a:p>
            <a:pPr algn="just">
              <a:lnSpc>
                <a:spcPts val="2799"/>
              </a:lnSpc>
              <a:spcBef>
                <a:spcPct val="0"/>
              </a:spcBef>
            </a:pPr>
            <a:r>
              <a:rPr lang="en-US" sz="1999" spc="183">
                <a:solidFill>
                  <a:srgbClr val="FFFFFF"/>
                </a:solidFill>
                <a:latin typeface="Roboto"/>
              </a:rPr>
              <a:t>The main characteristics that wannabe agritourism entrepreneurs should have:</a:t>
            </a:r>
          </a:p>
        </p:txBody>
      </p:sp>
      <p:grpSp>
        <p:nvGrpSpPr>
          <p:cNvPr id="16" name="Group 16"/>
          <p:cNvGrpSpPr/>
          <p:nvPr/>
        </p:nvGrpSpPr>
        <p:grpSpPr>
          <a:xfrm>
            <a:off x="14266233" y="4528787"/>
            <a:ext cx="2993067" cy="5462435"/>
            <a:chOff x="0" y="0"/>
            <a:chExt cx="788298" cy="1438666"/>
          </a:xfrm>
        </p:grpSpPr>
        <p:sp>
          <p:nvSpPr>
            <p:cNvPr id="17" name="Freeform 17"/>
            <p:cNvSpPr/>
            <p:nvPr/>
          </p:nvSpPr>
          <p:spPr>
            <a:xfrm>
              <a:off x="0" y="0"/>
              <a:ext cx="788298" cy="1438666"/>
            </a:xfrm>
            <a:custGeom>
              <a:avLst/>
              <a:gdLst/>
              <a:ahLst/>
              <a:cxnLst/>
              <a:rect l="l" t="t" r="r" b="b"/>
              <a:pathLst>
                <a:path w="788298" h="1438666">
                  <a:moveTo>
                    <a:pt x="0" y="0"/>
                  </a:moveTo>
                  <a:lnTo>
                    <a:pt x="788298" y="0"/>
                  </a:lnTo>
                  <a:lnTo>
                    <a:pt x="788298" y="1438666"/>
                  </a:lnTo>
                  <a:lnTo>
                    <a:pt x="0" y="1438666"/>
                  </a:lnTo>
                  <a:close/>
                </a:path>
              </a:pathLst>
            </a:custGeom>
            <a:solidFill>
              <a:srgbClr val="006601"/>
            </a:solidFill>
          </p:spPr>
          <p:txBody>
            <a:bodyPr/>
            <a:lstStyle/>
            <a:p>
              <a:endParaRPr lang="el-GR"/>
            </a:p>
          </p:txBody>
        </p:sp>
        <p:sp>
          <p:nvSpPr>
            <p:cNvPr id="18" name="TextBox 18"/>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9" name="TextBox 19"/>
          <p:cNvSpPr txBox="1"/>
          <p:nvPr/>
        </p:nvSpPr>
        <p:spPr>
          <a:xfrm>
            <a:off x="14581131" y="4796635"/>
            <a:ext cx="2363271" cy="3574322"/>
          </a:xfrm>
          <a:prstGeom prst="rect">
            <a:avLst/>
          </a:prstGeom>
        </p:spPr>
        <p:txBody>
          <a:bodyPr lIns="0" tIns="0" rIns="0" bIns="0" rtlCol="0" anchor="t">
            <a:spAutoFit/>
          </a:bodyPr>
          <a:lstStyle/>
          <a:p>
            <a:pPr algn="just">
              <a:lnSpc>
                <a:spcPts val="2600"/>
              </a:lnSpc>
              <a:spcBef>
                <a:spcPct val="0"/>
              </a:spcBef>
            </a:pPr>
            <a:r>
              <a:rPr lang="en-US" sz="2000">
                <a:solidFill>
                  <a:srgbClr val="FFFFFF"/>
                </a:solidFill>
                <a:latin typeface="Roboto"/>
              </a:rPr>
              <a:t>Interpersonal skills and organisational skills, language skills, the ability to satisfy customers and deal with authorities and paperwork were also mentioned as important by the interviewees.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60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337145" cy="10287000"/>
            <a:chOff x="0" y="0"/>
            <a:chExt cx="11116194" cy="13716000"/>
          </a:xfrm>
        </p:grpSpPr>
        <p:pic>
          <p:nvPicPr>
            <p:cNvPr id="3" name="Picture 3"/>
            <p:cNvPicPr>
              <a:picLocks noChangeAspect="1"/>
            </p:cNvPicPr>
            <p:nvPr/>
          </p:nvPicPr>
          <p:blipFill>
            <a:blip r:embed="rId2"/>
            <a:srcRect l="28269" r="28269"/>
            <a:stretch>
              <a:fillRect/>
            </a:stretch>
          </p:blipFill>
          <p:spPr>
            <a:xfrm>
              <a:off x="0" y="0"/>
              <a:ext cx="11116194" cy="13716000"/>
            </a:xfrm>
            <a:prstGeom prst="rect">
              <a:avLst/>
            </a:prstGeom>
          </p:spPr>
        </p:pic>
      </p:grpSp>
      <p:sp>
        <p:nvSpPr>
          <p:cNvPr id="4" name="TextBox 4"/>
          <p:cNvSpPr txBox="1"/>
          <p:nvPr/>
        </p:nvSpPr>
        <p:spPr>
          <a:xfrm>
            <a:off x="6165054" y="125759"/>
            <a:ext cx="7884603" cy="1264891"/>
          </a:xfrm>
          <a:prstGeom prst="rect">
            <a:avLst/>
          </a:prstGeom>
        </p:spPr>
        <p:txBody>
          <a:bodyPr lIns="0" tIns="0" rIns="0" bIns="0" rtlCol="0" anchor="t">
            <a:spAutoFit/>
          </a:bodyPr>
          <a:lstStyle/>
          <a:p>
            <a:pPr marL="0" lvl="0" indent="0">
              <a:lnSpc>
                <a:spcPts val="9540"/>
              </a:lnSpc>
              <a:spcBef>
                <a:spcPct val="0"/>
              </a:spcBef>
            </a:pPr>
            <a:r>
              <a:rPr lang="en-US" sz="9000">
                <a:solidFill>
                  <a:srgbClr val="79B507"/>
                </a:solidFill>
                <a:latin typeface="Now Bold"/>
              </a:rPr>
              <a:t>Greece (1/2)</a:t>
            </a:r>
          </a:p>
        </p:txBody>
      </p:sp>
      <p:sp>
        <p:nvSpPr>
          <p:cNvPr id="5" name="TextBox 5"/>
          <p:cNvSpPr txBox="1"/>
          <p:nvPr/>
        </p:nvSpPr>
        <p:spPr>
          <a:xfrm>
            <a:off x="8866351" y="1876425"/>
            <a:ext cx="6602112" cy="984051"/>
          </a:xfrm>
          <a:prstGeom prst="rect">
            <a:avLst/>
          </a:prstGeom>
        </p:spPr>
        <p:txBody>
          <a:bodyPr lIns="0" tIns="0" rIns="0" bIns="0" rtlCol="0" anchor="t">
            <a:spAutoFit/>
          </a:bodyPr>
          <a:lstStyle/>
          <a:p>
            <a:pPr>
              <a:lnSpc>
                <a:spcPts val="2600"/>
              </a:lnSpc>
            </a:pPr>
            <a:r>
              <a:rPr lang="en-US" sz="2000">
                <a:solidFill>
                  <a:srgbClr val="FFFFFF"/>
                </a:solidFill>
                <a:latin typeface="Roboto"/>
              </a:rPr>
              <a:t>Serafeim Felekis</a:t>
            </a:r>
          </a:p>
          <a:p>
            <a:pPr marL="0" lvl="0" indent="0" algn="l">
              <a:lnSpc>
                <a:spcPts val="2600"/>
              </a:lnSpc>
              <a:spcBef>
                <a:spcPct val="0"/>
              </a:spcBef>
            </a:pPr>
            <a:r>
              <a:rPr lang="en-US" sz="2000">
                <a:solidFill>
                  <a:srgbClr val="FFFFFF"/>
                </a:solidFill>
                <a:latin typeface="Roboto"/>
              </a:rPr>
              <a:t>Former President of Tzoumerka, Acheloos Valley, Agrafa and Meteora National Park</a:t>
            </a:r>
          </a:p>
        </p:txBody>
      </p:sp>
      <p:sp>
        <p:nvSpPr>
          <p:cNvPr id="6" name="TextBox 6"/>
          <p:cNvSpPr txBox="1"/>
          <p:nvPr/>
        </p:nvSpPr>
        <p:spPr>
          <a:xfrm>
            <a:off x="8866351" y="3228690"/>
            <a:ext cx="4856262" cy="559171"/>
          </a:xfrm>
          <a:prstGeom prst="rect">
            <a:avLst/>
          </a:prstGeom>
        </p:spPr>
        <p:txBody>
          <a:bodyPr lIns="0" tIns="0" rIns="0" bIns="0" rtlCol="0" anchor="t">
            <a:spAutoFit/>
          </a:bodyPr>
          <a:lstStyle/>
          <a:p>
            <a:pPr>
              <a:lnSpc>
                <a:spcPts val="2120"/>
              </a:lnSpc>
            </a:pPr>
            <a:r>
              <a:rPr lang="en-US" sz="2000">
                <a:solidFill>
                  <a:srgbClr val="FFFFFF"/>
                </a:solidFill>
                <a:latin typeface="Roboto"/>
              </a:rPr>
              <a:t>Alexis Boytzas</a:t>
            </a:r>
          </a:p>
          <a:p>
            <a:pPr algn="l">
              <a:lnSpc>
                <a:spcPts val="2120"/>
              </a:lnSpc>
              <a:spcBef>
                <a:spcPct val="0"/>
              </a:spcBef>
            </a:pPr>
            <a:r>
              <a:rPr lang="en-US" sz="2000">
                <a:solidFill>
                  <a:srgbClr val="FFFFFF"/>
                </a:solidFill>
                <a:latin typeface="Roboto"/>
              </a:rPr>
              <a:t>Family restaurant and small cheese factory</a:t>
            </a:r>
          </a:p>
        </p:txBody>
      </p:sp>
      <p:sp>
        <p:nvSpPr>
          <p:cNvPr id="7" name="TextBox 7"/>
          <p:cNvSpPr txBox="1"/>
          <p:nvPr/>
        </p:nvSpPr>
        <p:spPr>
          <a:xfrm>
            <a:off x="8866351" y="4241799"/>
            <a:ext cx="6637586" cy="559171"/>
          </a:xfrm>
          <a:prstGeom prst="rect">
            <a:avLst/>
          </a:prstGeom>
        </p:spPr>
        <p:txBody>
          <a:bodyPr lIns="0" tIns="0" rIns="0" bIns="0" rtlCol="0" anchor="t">
            <a:spAutoFit/>
          </a:bodyPr>
          <a:lstStyle/>
          <a:p>
            <a:pPr>
              <a:lnSpc>
                <a:spcPts val="2120"/>
              </a:lnSpc>
              <a:spcBef>
                <a:spcPct val="0"/>
              </a:spcBef>
            </a:pPr>
            <a:r>
              <a:rPr lang="en-US" sz="2000">
                <a:solidFill>
                  <a:srgbClr val="FFFFFF"/>
                </a:solidFill>
                <a:latin typeface="Roboto"/>
              </a:rPr>
              <a:t>Dimitris Chandras</a:t>
            </a:r>
          </a:p>
          <a:p>
            <a:pPr>
              <a:lnSpc>
                <a:spcPts val="2120"/>
              </a:lnSpc>
              <a:spcBef>
                <a:spcPct val="0"/>
              </a:spcBef>
            </a:pPr>
            <a:r>
              <a:rPr lang="en-US" sz="2000">
                <a:solidFill>
                  <a:srgbClr val="FFFFFF"/>
                </a:solidFill>
                <a:latin typeface="Roboto"/>
              </a:rPr>
              <a:t>Owner of a family hotel in a mountainous destination</a:t>
            </a:r>
          </a:p>
        </p:txBody>
      </p:sp>
      <p:sp>
        <p:nvSpPr>
          <p:cNvPr id="8" name="TextBox 8"/>
          <p:cNvSpPr txBox="1"/>
          <p:nvPr/>
        </p:nvSpPr>
        <p:spPr>
          <a:xfrm>
            <a:off x="8866351" y="5286745"/>
            <a:ext cx="6602112" cy="660268"/>
          </a:xfrm>
          <a:prstGeom prst="rect">
            <a:avLst/>
          </a:prstGeom>
        </p:spPr>
        <p:txBody>
          <a:bodyPr lIns="0" tIns="0" rIns="0" bIns="0" rtlCol="0" anchor="t">
            <a:spAutoFit/>
          </a:bodyPr>
          <a:lstStyle/>
          <a:p>
            <a:pPr>
              <a:lnSpc>
                <a:spcPts val="2600"/>
              </a:lnSpc>
            </a:pPr>
            <a:r>
              <a:rPr lang="en-US" sz="2000">
                <a:solidFill>
                  <a:srgbClr val="FFFFFF"/>
                </a:solidFill>
                <a:latin typeface="Roboto"/>
              </a:rPr>
              <a:t>George H.</a:t>
            </a:r>
          </a:p>
          <a:p>
            <a:pPr marL="0" lvl="0" indent="0" algn="l">
              <a:lnSpc>
                <a:spcPts val="2600"/>
              </a:lnSpc>
              <a:spcBef>
                <a:spcPct val="0"/>
              </a:spcBef>
            </a:pPr>
            <a:r>
              <a:rPr lang="en-US" sz="2000">
                <a:solidFill>
                  <a:srgbClr val="FFFFFF"/>
                </a:solidFill>
                <a:latin typeface="Roboto"/>
              </a:rPr>
              <a:t>Owner of a family-run hotel on an island near Athens</a:t>
            </a:r>
          </a:p>
        </p:txBody>
      </p:sp>
      <p:sp>
        <p:nvSpPr>
          <p:cNvPr id="9" name="TextBox 9"/>
          <p:cNvSpPr txBox="1"/>
          <p:nvPr/>
        </p:nvSpPr>
        <p:spPr>
          <a:xfrm>
            <a:off x="8866351" y="6477085"/>
            <a:ext cx="6602112" cy="825738"/>
          </a:xfrm>
          <a:prstGeom prst="rect">
            <a:avLst/>
          </a:prstGeom>
        </p:spPr>
        <p:txBody>
          <a:bodyPr lIns="0" tIns="0" rIns="0" bIns="0" rtlCol="0" anchor="t">
            <a:spAutoFit/>
          </a:bodyPr>
          <a:lstStyle/>
          <a:p>
            <a:pPr>
              <a:lnSpc>
                <a:spcPts val="2120"/>
              </a:lnSpc>
            </a:pPr>
            <a:r>
              <a:rPr lang="en-US" sz="2000" dirty="0">
                <a:solidFill>
                  <a:srgbClr val="FFFFFF"/>
                </a:solidFill>
                <a:latin typeface="Roboto"/>
              </a:rPr>
              <a:t>P.D.</a:t>
            </a:r>
          </a:p>
          <a:p>
            <a:pPr algn="l">
              <a:lnSpc>
                <a:spcPts val="2120"/>
              </a:lnSpc>
              <a:spcBef>
                <a:spcPct val="0"/>
              </a:spcBef>
            </a:pPr>
            <a:r>
              <a:rPr lang="en-US" sz="2000" dirty="0">
                <a:solidFill>
                  <a:srgbClr val="FFFFFF"/>
                </a:solidFill>
                <a:latin typeface="Roboto"/>
              </a:rPr>
              <a:t>Vocational school teacher, experienced in teaching tourism courses</a:t>
            </a:r>
          </a:p>
        </p:txBody>
      </p:sp>
      <p:sp>
        <p:nvSpPr>
          <p:cNvPr id="10" name="TextBox 10"/>
          <p:cNvSpPr txBox="1"/>
          <p:nvPr/>
        </p:nvSpPr>
        <p:spPr>
          <a:xfrm>
            <a:off x="8866351" y="7633069"/>
            <a:ext cx="6637586" cy="559171"/>
          </a:xfrm>
          <a:prstGeom prst="rect">
            <a:avLst/>
          </a:prstGeom>
        </p:spPr>
        <p:txBody>
          <a:bodyPr lIns="0" tIns="0" rIns="0" bIns="0" rtlCol="0" anchor="t">
            <a:spAutoFit/>
          </a:bodyPr>
          <a:lstStyle/>
          <a:p>
            <a:pPr>
              <a:lnSpc>
                <a:spcPts val="2120"/>
              </a:lnSpc>
            </a:pPr>
            <a:r>
              <a:rPr lang="en-US" sz="2000">
                <a:solidFill>
                  <a:srgbClr val="FFFFFF"/>
                </a:solidFill>
                <a:latin typeface="Roboto"/>
              </a:rPr>
              <a:t>P.S.</a:t>
            </a:r>
          </a:p>
          <a:p>
            <a:pPr>
              <a:lnSpc>
                <a:spcPts val="2120"/>
              </a:lnSpc>
              <a:spcBef>
                <a:spcPct val="0"/>
              </a:spcBef>
            </a:pPr>
            <a:r>
              <a:rPr lang="en-US" sz="2000">
                <a:solidFill>
                  <a:srgbClr val="FFFFFF"/>
                </a:solidFill>
                <a:latin typeface="Roboto"/>
              </a:rPr>
              <a:t>45 years of experience in the tourism industry in general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60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337145" cy="10287000"/>
            <a:chOff x="0" y="0"/>
            <a:chExt cx="11116194" cy="13716000"/>
          </a:xfrm>
        </p:grpSpPr>
        <p:pic>
          <p:nvPicPr>
            <p:cNvPr id="3" name="Picture 3"/>
            <p:cNvPicPr>
              <a:picLocks noChangeAspect="1"/>
            </p:cNvPicPr>
            <p:nvPr/>
          </p:nvPicPr>
          <p:blipFill>
            <a:blip r:embed="rId2"/>
            <a:srcRect l="28269" r="28269"/>
            <a:stretch>
              <a:fillRect/>
            </a:stretch>
          </p:blipFill>
          <p:spPr>
            <a:xfrm>
              <a:off x="0" y="0"/>
              <a:ext cx="11116194" cy="13716000"/>
            </a:xfrm>
            <a:prstGeom prst="rect">
              <a:avLst/>
            </a:prstGeom>
          </p:spPr>
        </p:pic>
      </p:grpSp>
      <p:sp>
        <p:nvSpPr>
          <p:cNvPr id="4" name="TextBox 4"/>
          <p:cNvSpPr txBox="1"/>
          <p:nvPr/>
        </p:nvSpPr>
        <p:spPr>
          <a:xfrm>
            <a:off x="6165054" y="125759"/>
            <a:ext cx="7884603" cy="1264891"/>
          </a:xfrm>
          <a:prstGeom prst="rect">
            <a:avLst/>
          </a:prstGeom>
        </p:spPr>
        <p:txBody>
          <a:bodyPr lIns="0" tIns="0" rIns="0" bIns="0" rtlCol="0" anchor="t">
            <a:spAutoFit/>
          </a:bodyPr>
          <a:lstStyle/>
          <a:p>
            <a:pPr marL="0" lvl="0" indent="0">
              <a:lnSpc>
                <a:spcPts val="9540"/>
              </a:lnSpc>
              <a:spcBef>
                <a:spcPct val="0"/>
              </a:spcBef>
            </a:pPr>
            <a:r>
              <a:rPr lang="en-US" sz="9000">
                <a:solidFill>
                  <a:srgbClr val="79B507"/>
                </a:solidFill>
                <a:latin typeface="Now Bold"/>
              </a:rPr>
              <a:t>Greece (2/2)</a:t>
            </a:r>
          </a:p>
        </p:txBody>
      </p:sp>
      <p:sp>
        <p:nvSpPr>
          <p:cNvPr id="5" name="TextBox 5"/>
          <p:cNvSpPr txBox="1"/>
          <p:nvPr/>
        </p:nvSpPr>
        <p:spPr>
          <a:xfrm>
            <a:off x="8866351" y="1903722"/>
            <a:ext cx="6602112" cy="398046"/>
          </a:xfrm>
          <a:prstGeom prst="rect">
            <a:avLst/>
          </a:prstGeom>
        </p:spPr>
        <p:txBody>
          <a:bodyPr lIns="0" tIns="0" rIns="0" bIns="0" rtlCol="0" anchor="t">
            <a:spAutoFit/>
          </a:bodyPr>
          <a:lstStyle/>
          <a:p>
            <a:pPr marL="0" lvl="0" indent="0" algn="just">
              <a:lnSpc>
                <a:spcPts val="3120"/>
              </a:lnSpc>
              <a:spcBef>
                <a:spcPct val="0"/>
              </a:spcBef>
            </a:pPr>
            <a:r>
              <a:rPr lang="en-US" sz="2400">
                <a:solidFill>
                  <a:srgbClr val="FFFFFF"/>
                </a:solidFill>
                <a:latin typeface="Roboto"/>
              </a:rPr>
              <a:t>Characteristics of Wannabe Agripreneurs</a:t>
            </a:r>
          </a:p>
        </p:txBody>
      </p:sp>
      <p:sp>
        <p:nvSpPr>
          <p:cNvPr id="6" name="TextBox 6"/>
          <p:cNvSpPr txBox="1"/>
          <p:nvPr/>
        </p:nvSpPr>
        <p:spPr>
          <a:xfrm>
            <a:off x="8866351" y="2616093"/>
            <a:ext cx="8065505" cy="825738"/>
          </a:xfrm>
          <a:prstGeom prst="rect">
            <a:avLst/>
          </a:prstGeom>
        </p:spPr>
        <p:txBody>
          <a:bodyPr lIns="0" tIns="0" rIns="0" bIns="0" rtlCol="0" anchor="t">
            <a:spAutoFit/>
          </a:bodyPr>
          <a:lstStyle/>
          <a:p>
            <a:pPr algn="just">
              <a:lnSpc>
                <a:spcPts val="2120"/>
              </a:lnSpc>
              <a:spcBef>
                <a:spcPct val="0"/>
              </a:spcBef>
            </a:pPr>
            <a:r>
              <a:rPr lang="en-US" sz="2000">
                <a:solidFill>
                  <a:srgbClr val="FFFFFF"/>
                </a:solidFill>
                <a:latin typeface="Roboto"/>
              </a:rPr>
              <a:t>Love and passion for what they do or want to do, theoretical and practical knowledge,  perseverance, objectivity, following their heart and instinct, understanding and patience.</a:t>
            </a:r>
          </a:p>
        </p:txBody>
      </p:sp>
      <p:sp>
        <p:nvSpPr>
          <p:cNvPr id="7" name="TextBox 7"/>
          <p:cNvSpPr txBox="1"/>
          <p:nvPr/>
        </p:nvSpPr>
        <p:spPr>
          <a:xfrm>
            <a:off x="8866351" y="3708531"/>
            <a:ext cx="8065505" cy="1307835"/>
          </a:xfrm>
          <a:prstGeom prst="rect">
            <a:avLst/>
          </a:prstGeom>
        </p:spPr>
        <p:txBody>
          <a:bodyPr lIns="0" tIns="0" rIns="0" bIns="0" rtlCol="0" anchor="t">
            <a:spAutoFit/>
          </a:bodyPr>
          <a:lstStyle/>
          <a:p>
            <a:pPr>
              <a:lnSpc>
                <a:spcPts val="2600"/>
              </a:lnSpc>
            </a:pPr>
            <a:r>
              <a:rPr lang="en-US" sz="2000">
                <a:solidFill>
                  <a:srgbClr val="FFFFFF"/>
                </a:solidFill>
                <a:latin typeface="Roboto"/>
              </a:rPr>
              <a:t>Skills in tourism</a:t>
            </a:r>
          </a:p>
          <a:p>
            <a:pPr marL="431802" lvl="1" indent="-215901">
              <a:lnSpc>
                <a:spcPts val="2600"/>
              </a:lnSpc>
              <a:buFont typeface="Arial"/>
              <a:buChar char="•"/>
            </a:pPr>
            <a:r>
              <a:rPr lang="en-US" sz="2000">
                <a:solidFill>
                  <a:srgbClr val="FFFFFF"/>
                </a:solidFill>
                <a:latin typeface="Roboto"/>
              </a:rPr>
              <a:t>Love for nature</a:t>
            </a:r>
          </a:p>
          <a:p>
            <a:pPr marL="431802" lvl="1" indent="-215901">
              <a:lnSpc>
                <a:spcPts val="2600"/>
              </a:lnSpc>
              <a:buFont typeface="Arial"/>
              <a:buChar char="•"/>
            </a:pPr>
            <a:r>
              <a:rPr lang="en-US" sz="2000">
                <a:solidFill>
                  <a:srgbClr val="FFFFFF"/>
                </a:solidFill>
                <a:latin typeface="Roboto"/>
              </a:rPr>
              <a:t>Not just an entrepreneurial activity</a:t>
            </a:r>
          </a:p>
          <a:p>
            <a:pPr marL="431802" lvl="1" indent="-215901" algn="l">
              <a:lnSpc>
                <a:spcPts val="2600"/>
              </a:lnSpc>
              <a:buFont typeface="Arial"/>
              <a:buChar char="•"/>
            </a:pPr>
            <a:r>
              <a:rPr lang="en-US" sz="2000">
                <a:solidFill>
                  <a:srgbClr val="FFFFFF"/>
                </a:solidFill>
                <a:latin typeface="Roboto"/>
              </a:rPr>
              <a:t>Knowledge about hospitality and customer service</a:t>
            </a:r>
          </a:p>
        </p:txBody>
      </p:sp>
      <p:sp>
        <p:nvSpPr>
          <p:cNvPr id="8" name="TextBox 8"/>
          <p:cNvSpPr txBox="1"/>
          <p:nvPr/>
        </p:nvSpPr>
        <p:spPr>
          <a:xfrm>
            <a:off x="8866351" y="6470755"/>
            <a:ext cx="8065505" cy="825738"/>
          </a:xfrm>
          <a:prstGeom prst="rect">
            <a:avLst/>
          </a:prstGeom>
        </p:spPr>
        <p:txBody>
          <a:bodyPr lIns="0" tIns="0" rIns="0" bIns="0" rtlCol="0" anchor="t">
            <a:spAutoFit/>
          </a:bodyPr>
          <a:lstStyle/>
          <a:p>
            <a:pPr>
              <a:lnSpc>
                <a:spcPts val="2120"/>
              </a:lnSpc>
            </a:pPr>
            <a:r>
              <a:rPr lang="en-US" sz="2000">
                <a:solidFill>
                  <a:srgbClr val="FFFFFF"/>
                </a:solidFill>
                <a:latin typeface="Roboto"/>
              </a:rPr>
              <a:t>Accessibility</a:t>
            </a:r>
          </a:p>
          <a:p>
            <a:pPr algn="l">
              <a:lnSpc>
                <a:spcPts val="2120"/>
              </a:lnSpc>
              <a:spcBef>
                <a:spcPct val="0"/>
              </a:spcBef>
            </a:pPr>
            <a:r>
              <a:rPr lang="en-US" sz="2000">
                <a:solidFill>
                  <a:srgbClr val="FFFFFF"/>
                </a:solidFill>
                <a:latin typeface="Roboto"/>
              </a:rPr>
              <a:t>In some disadvantaged mountain areas, the main problem is access and subordinate structures.</a:t>
            </a:r>
          </a:p>
        </p:txBody>
      </p:sp>
      <p:sp>
        <p:nvSpPr>
          <p:cNvPr id="9" name="TextBox 9"/>
          <p:cNvSpPr txBox="1"/>
          <p:nvPr/>
        </p:nvSpPr>
        <p:spPr>
          <a:xfrm>
            <a:off x="8866351" y="7610818"/>
            <a:ext cx="8065505" cy="825738"/>
          </a:xfrm>
          <a:prstGeom prst="rect">
            <a:avLst/>
          </a:prstGeom>
        </p:spPr>
        <p:txBody>
          <a:bodyPr lIns="0" tIns="0" rIns="0" bIns="0" rtlCol="0" anchor="t">
            <a:spAutoFit/>
          </a:bodyPr>
          <a:lstStyle/>
          <a:p>
            <a:pPr>
              <a:lnSpc>
                <a:spcPts val="2120"/>
              </a:lnSpc>
            </a:pPr>
            <a:r>
              <a:rPr lang="en-US" sz="2000">
                <a:solidFill>
                  <a:srgbClr val="FFFFFF"/>
                </a:solidFill>
                <a:latin typeface="Roboto"/>
              </a:rPr>
              <a:t>Funding Problems</a:t>
            </a:r>
          </a:p>
          <a:p>
            <a:pPr>
              <a:lnSpc>
                <a:spcPts val="2120"/>
              </a:lnSpc>
              <a:spcBef>
                <a:spcPct val="0"/>
              </a:spcBef>
            </a:pPr>
            <a:r>
              <a:rPr lang="en-US" sz="2000">
                <a:solidFill>
                  <a:srgbClr val="FFFFFF"/>
                </a:solidFill>
                <a:latin typeface="Roboto"/>
              </a:rPr>
              <a:t>The lack of funding or educational programmes specifically for agritourism is a big issue.</a:t>
            </a:r>
          </a:p>
        </p:txBody>
      </p:sp>
      <p:sp>
        <p:nvSpPr>
          <p:cNvPr id="10" name="TextBox 10"/>
          <p:cNvSpPr txBox="1"/>
          <p:nvPr/>
        </p:nvSpPr>
        <p:spPr>
          <a:xfrm>
            <a:off x="8866351" y="5330692"/>
            <a:ext cx="8065505" cy="825738"/>
          </a:xfrm>
          <a:prstGeom prst="rect">
            <a:avLst/>
          </a:prstGeom>
        </p:spPr>
        <p:txBody>
          <a:bodyPr lIns="0" tIns="0" rIns="0" bIns="0" rtlCol="0" anchor="t">
            <a:spAutoFit/>
          </a:bodyPr>
          <a:lstStyle/>
          <a:p>
            <a:pPr>
              <a:lnSpc>
                <a:spcPts val="2120"/>
              </a:lnSpc>
            </a:pPr>
            <a:r>
              <a:rPr lang="en-US" sz="2000">
                <a:solidFill>
                  <a:srgbClr val="FFFFFF"/>
                </a:solidFill>
                <a:latin typeface="Roboto"/>
              </a:rPr>
              <a:t>Social Media</a:t>
            </a:r>
          </a:p>
          <a:p>
            <a:pPr>
              <a:lnSpc>
                <a:spcPts val="2120"/>
              </a:lnSpc>
              <a:spcBef>
                <a:spcPct val="0"/>
              </a:spcBef>
            </a:pPr>
            <a:r>
              <a:rPr lang="en-US" sz="2000">
                <a:solidFill>
                  <a:srgbClr val="FFFFFF"/>
                </a:solidFill>
                <a:latin typeface="Roboto"/>
              </a:rPr>
              <a:t>The importance of social media and the internet in general is highlighted here.</a:t>
            </a:r>
          </a:p>
        </p:txBody>
      </p:sp>
      <p:sp>
        <p:nvSpPr>
          <p:cNvPr id="11" name="TextBox 11"/>
          <p:cNvSpPr txBox="1"/>
          <p:nvPr/>
        </p:nvSpPr>
        <p:spPr>
          <a:xfrm>
            <a:off x="8866351" y="8750882"/>
            <a:ext cx="8065505" cy="825738"/>
          </a:xfrm>
          <a:prstGeom prst="rect">
            <a:avLst/>
          </a:prstGeom>
        </p:spPr>
        <p:txBody>
          <a:bodyPr lIns="0" tIns="0" rIns="0" bIns="0" rtlCol="0" anchor="t">
            <a:spAutoFit/>
          </a:bodyPr>
          <a:lstStyle/>
          <a:p>
            <a:pPr>
              <a:lnSpc>
                <a:spcPts val="2120"/>
              </a:lnSpc>
            </a:pPr>
            <a:r>
              <a:rPr lang="en-US" sz="2000">
                <a:solidFill>
                  <a:srgbClr val="FFFFFF"/>
                </a:solidFill>
                <a:latin typeface="Roboto"/>
              </a:rPr>
              <a:t>Other Obstacles</a:t>
            </a:r>
          </a:p>
          <a:p>
            <a:pPr>
              <a:lnSpc>
                <a:spcPts val="2120"/>
              </a:lnSpc>
              <a:spcBef>
                <a:spcPct val="0"/>
              </a:spcBef>
            </a:pPr>
            <a:r>
              <a:rPr lang="en-US" sz="2000">
                <a:solidFill>
                  <a:srgbClr val="FFFFFF"/>
                </a:solidFill>
                <a:latin typeface="Roboto"/>
              </a:rPr>
              <a:t>Competition, differentiation of competitors, bureaucracy and administrative problems of the country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a:off x="8938640" y="0"/>
            <a:ext cx="9349360" cy="10287000"/>
            <a:chOff x="0" y="0"/>
            <a:chExt cx="2462383" cy="2709333"/>
          </a:xfrm>
        </p:grpSpPr>
        <p:sp>
          <p:nvSpPr>
            <p:cNvPr id="4" name="Freeform 4"/>
            <p:cNvSpPr/>
            <p:nvPr/>
          </p:nvSpPr>
          <p:spPr>
            <a:xfrm>
              <a:off x="0" y="0"/>
              <a:ext cx="2462383" cy="2709333"/>
            </a:xfrm>
            <a:custGeom>
              <a:avLst/>
              <a:gdLst/>
              <a:ahLst/>
              <a:cxnLst/>
              <a:rect l="l" t="t" r="r" b="b"/>
              <a:pathLst>
                <a:path w="2462383" h="2709333">
                  <a:moveTo>
                    <a:pt x="0" y="0"/>
                  </a:moveTo>
                  <a:lnTo>
                    <a:pt x="2462383" y="0"/>
                  </a:lnTo>
                  <a:lnTo>
                    <a:pt x="2462383" y="2709333"/>
                  </a:lnTo>
                  <a:lnTo>
                    <a:pt x="0" y="2709333"/>
                  </a:lnTo>
                  <a:close/>
                </a:path>
              </a:pathLst>
            </a:custGeom>
            <a:solidFill>
              <a:srgbClr val="006601">
                <a:alpha val="80000"/>
              </a:srgbClr>
            </a:solidFill>
          </p:spPr>
          <p:txBody>
            <a:bodyPr/>
            <a:lstStyle/>
            <a:p>
              <a:endParaRPr lang="el-GR"/>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48559" y="4972434"/>
            <a:ext cx="785106" cy="747992"/>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48559" y="6301768"/>
            <a:ext cx="785106" cy="74799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48559" y="7628720"/>
            <a:ext cx="785106" cy="747992"/>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48559" y="8995837"/>
            <a:ext cx="785106" cy="747992"/>
          </a:xfrm>
          <a:prstGeom prst="rect">
            <a:avLst/>
          </a:prstGeom>
        </p:spPr>
      </p:pic>
      <p:sp>
        <p:nvSpPr>
          <p:cNvPr id="10" name="TextBox 10"/>
          <p:cNvSpPr txBox="1"/>
          <p:nvPr/>
        </p:nvSpPr>
        <p:spPr>
          <a:xfrm>
            <a:off x="9448559" y="242399"/>
            <a:ext cx="8329523" cy="1264891"/>
          </a:xfrm>
          <a:prstGeom prst="rect">
            <a:avLst/>
          </a:prstGeom>
        </p:spPr>
        <p:txBody>
          <a:bodyPr lIns="0" tIns="0" rIns="0" bIns="0" rtlCol="0" anchor="t">
            <a:spAutoFit/>
          </a:bodyPr>
          <a:lstStyle/>
          <a:p>
            <a:pPr marL="0" lvl="0" indent="0">
              <a:lnSpc>
                <a:spcPts val="9540"/>
              </a:lnSpc>
              <a:spcBef>
                <a:spcPct val="0"/>
              </a:spcBef>
            </a:pPr>
            <a:r>
              <a:rPr lang="en-US" sz="9000">
                <a:solidFill>
                  <a:srgbClr val="FFFFFF"/>
                </a:solidFill>
                <a:latin typeface="Now Bold"/>
              </a:rPr>
              <a:t>Spain</a:t>
            </a:r>
          </a:p>
        </p:txBody>
      </p:sp>
      <p:sp>
        <p:nvSpPr>
          <p:cNvPr id="11" name="TextBox 11"/>
          <p:cNvSpPr txBox="1"/>
          <p:nvPr/>
        </p:nvSpPr>
        <p:spPr>
          <a:xfrm>
            <a:off x="9448559" y="1726365"/>
            <a:ext cx="6602112" cy="660268"/>
          </a:xfrm>
          <a:prstGeom prst="rect">
            <a:avLst/>
          </a:prstGeom>
        </p:spPr>
        <p:txBody>
          <a:bodyPr lIns="0" tIns="0" rIns="0" bIns="0" rtlCol="0" anchor="t">
            <a:spAutoFit/>
          </a:bodyPr>
          <a:lstStyle/>
          <a:p>
            <a:pPr>
              <a:lnSpc>
                <a:spcPts val="2600"/>
              </a:lnSpc>
            </a:pPr>
            <a:r>
              <a:rPr lang="en-US" sz="2000">
                <a:solidFill>
                  <a:srgbClr val="FFFFFF"/>
                </a:solidFill>
                <a:latin typeface="Roboto"/>
              </a:rPr>
              <a:t>Teresa</a:t>
            </a:r>
          </a:p>
          <a:p>
            <a:pPr marL="0" lvl="0" indent="0" algn="l">
              <a:lnSpc>
                <a:spcPts val="2600"/>
              </a:lnSpc>
              <a:spcBef>
                <a:spcPct val="0"/>
              </a:spcBef>
            </a:pPr>
            <a:r>
              <a:rPr lang="en-US" sz="2000">
                <a:solidFill>
                  <a:srgbClr val="FFFFFF"/>
                </a:solidFill>
                <a:latin typeface="Roboto"/>
              </a:rPr>
              <a:t>Owner at Huerto Ribera </a:t>
            </a:r>
          </a:p>
        </p:txBody>
      </p:sp>
      <p:sp>
        <p:nvSpPr>
          <p:cNvPr id="12" name="TextBox 12"/>
          <p:cNvSpPr txBox="1"/>
          <p:nvPr/>
        </p:nvSpPr>
        <p:spPr>
          <a:xfrm>
            <a:off x="9448559" y="2723899"/>
            <a:ext cx="4732238" cy="559171"/>
          </a:xfrm>
          <a:prstGeom prst="rect">
            <a:avLst/>
          </a:prstGeom>
        </p:spPr>
        <p:txBody>
          <a:bodyPr lIns="0" tIns="0" rIns="0" bIns="0" rtlCol="0" anchor="t">
            <a:spAutoFit/>
          </a:bodyPr>
          <a:lstStyle/>
          <a:p>
            <a:pPr>
              <a:lnSpc>
                <a:spcPts val="2120"/>
              </a:lnSpc>
            </a:pPr>
            <a:r>
              <a:rPr lang="en-US" sz="2000">
                <a:solidFill>
                  <a:srgbClr val="FFFFFF"/>
                </a:solidFill>
                <a:latin typeface="Roboto"/>
              </a:rPr>
              <a:t>Dorita</a:t>
            </a:r>
          </a:p>
          <a:p>
            <a:pPr algn="l">
              <a:lnSpc>
                <a:spcPts val="2120"/>
              </a:lnSpc>
              <a:spcBef>
                <a:spcPct val="0"/>
              </a:spcBef>
            </a:pPr>
            <a:r>
              <a:rPr lang="en-US" sz="2000">
                <a:solidFill>
                  <a:srgbClr val="FFFFFF"/>
                </a:solidFill>
                <a:latin typeface="Roboto"/>
              </a:rPr>
              <a:t>Co-owner of Llucmançes Gran in Menorca</a:t>
            </a:r>
          </a:p>
        </p:txBody>
      </p:sp>
      <p:sp>
        <p:nvSpPr>
          <p:cNvPr id="13" name="TextBox 13"/>
          <p:cNvSpPr txBox="1"/>
          <p:nvPr/>
        </p:nvSpPr>
        <p:spPr>
          <a:xfrm>
            <a:off x="9448559" y="3521194"/>
            <a:ext cx="6637586" cy="292603"/>
          </a:xfrm>
          <a:prstGeom prst="rect">
            <a:avLst/>
          </a:prstGeom>
        </p:spPr>
        <p:txBody>
          <a:bodyPr lIns="0" tIns="0" rIns="0" bIns="0" rtlCol="0" anchor="t">
            <a:spAutoFit/>
          </a:bodyPr>
          <a:lstStyle/>
          <a:p>
            <a:pPr>
              <a:lnSpc>
                <a:spcPts val="2120"/>
              </a:lnSpc>
              <a:spcBef>
                <a:spcPct val="0"/>
              </a:spcBef>
            </a:pPr>
            <a:r>
              <a:rPr lang="en-US" sz="2000">
                <a:solidFill>
                  <a:srgbClr val="FFFFFF"/>
                </a:solidFill>
                <a:latin typeface="Roboto"/>
              </a:rPr>
              <a:t>Marketing responsible of Horta Viva</a:t>
            </a:r>
          </a:p>
        </p:txBody>
      </p:sp>
      <p:sp>
        <p:nvSpPr>
          <p:cNvPr id="14" name="TextBox 14"/>
          <p:cNvSpPr txBox="1"/>
          <p:nvPr/>
        </p:nvSpPr>
        <p:spPr>
          <a:xfrm>
            <a:off x="10479846" y="4835355"/>
            <a:ext cx="7298236" cy="984052"/>
          </a:xfrm>
          <a:prstGeom prst="rect">
            <a:avLst/>
          </a:prstGeom>
        </p:spPr>
        <p:txBody>
          <a:bodyPr lIns="0" tIns="0" rIns="0" bIns="0" rtlCol="0" anchor="t">
            <a:spAutoFit/>
          </a:bodyPr>
          <a:lstStyle/>
          <a:p>
            <a:pPr marL="0" lvl="0" indent="0" algn="l">
              <a:lnSpc>
                <a:spcPts val="2600"/>
              </a:lnSpc>
              <a:spcBef>
                <a:spcPct val="0"/>
              </a:spcBef>
            </a:pPr>
            <a:r>
              <a:rPr lang="en-US" sz="2000">
                <a:solidFill>
                  <a:srgbClr val="FFFFFF"/>
                </a:solidFill>
                <a:latin typeface="Roboto"/>
              </a:rPr>
              <a:t>Passion, enthousiasm and motivation, patience and creativity are the main characteristics of wannabe agritourism entrepreneurs</a:t>
            </a:r>
          </a:p>
        </p:txBody>
      </p:sp>
      <p:sp>
        <p:nvSpPr>
          <p:cNvPr id="15" name="TextBox 15"/>
          <p:cNvSpPr txBox="1"/>
          <p:nvPr/>
        </p:nvSpPr>
        <p:spPr>
          <a:xfrm>
            <a:off x="10479846" y="6164688"/>
            <a:ext cx="7298236" cy="984052"/>
          </a:xfrm>
          <a:prstGeom prst="rect">
            <a:avLst/>
          </a:prstGeom>
        </p:spPr>
        <p:txBody>
          <a:bodyPr lIns="0" tIns="0" rIns="0" bIns="0" rtlCol="0" anchor="t">
            <a:spAutoFit/>
          </a:bodyPr>
          <a:lstStyle/>
          <a:p>
            <a:pPr marL="0" lvl="0" indent="0" algn="l">
              <a:lnSpc>
                <a:spcPts val="2600"/>
              </a:lnSpc>
              <a:spcBef>
                <a:spcPct val="0"/>
              </a:spcBef>
            </a:pPr>
            <a:r>
              <a:rPr lang="en-US" sz="2000">
                <a:solidFill>
                  <a:srgbClr val="FFFFFF"/>
                </a:solidFill>
                <a:latin typeface="Roboto"/>
              </a:rPr>
              <a:t>In terms of skills, there are no essential specific skills to start an agritourism business. However, some skills can be considered as languages, social media, empathy and patience.</a:t>
            </a:r>
          </a:p>
        </p:txBody>
      </p:sp>
      <p:sp>
        <p:nvSpPr>
          <p:cNvPr id="16" name="TextBox 16"/>
          <p:cNvSpPr txBox="1"/>
          <p:nvPr/>
        </p:nvSpPr>
        <p:spPr>
          <a:xfrm>
            <a:off x="10479846" y="7491640"/>
            <a:ext cx="7298236" cy="984052"/>
          </a:xfrm>
          <a:prstGeom prst="rect">
            <a:avLst/>
          </a:prstGeom>
        </p:spPr>
        <p:txBody>
          <a:bodyPr lIns="0" tIns="0" rIns="0" bIns="0" rtlCol="0" anchor="t">
            <a:spAutoFit/>
          </a:bodyPr>
          <a:lstStyle/>
          <a:p>
            <a:pPr marL="0" lvl="0" indent="0" algn="l">
              <a:lnSpc>
                <a:spcPts val="2600"/>
              </a:lnSpc>
              <a:spcBef>
                <a:spcPct val="0"/>
              </a:spcBef>
            </a:pPr>
            <a:r>
              <a:rPr lang="en-US" sz="2000">
                <a:solidFill>
                  <a:srgbClr val="FFFFFF"/>
                </a:solidFill>
                <a:latin typeface="Roboto"/>
              </a:rPr>
              <a:t>Implementation skills, organisational skills, planning and commitment are some of the most important skills for agripreneurs.</a:t>
            </a:r>
          </a:p>
        </p:txBody>
      </p:sp>
      <p:sp>
        <p:nvSpPr>
          <p:cNvPr id="17" name="TextBox 17"/>
          <p:cNvSpPr txBox="1"/>
          <p:nvPr/>
        </p:nvSpPr>
        <p:spPr>
          <a:xfrm>
            <a:off x="10479846" y="8818591"/>
            <a:ext cx="7298236" cy="984052"/>
          </a:xfrm>
          <a:prstGeom prst="rect">
            <a:avLst/>
          </a:prstGeom>
        </p:spPr>
        <p:txBody>
          <a:bodyPr lIns="0" tIns="0" rIns="0" bIns="0" rtlCol="0" anchor="t">
            <a:spAutoFit/>
          </a:bodyPr>
          <a:lstStyle/>
          <a:p>
            <a:pPr marL="0" lvl="0" indent="0" algn="l">
              <a:lnSpc>
                <a:spcPts val="2600"/>
              </a:lnSpc>
              <a:spcBef>
                <a:spcPct val="0"/>
              </a:spcBef>
            </a:pPr>
            <a:r>
              <a:rPr lang="en-US" sz="2000">
                <a:solidFill>
                  <a:srgbClr val="FFFFFF"/>
                </a:solidFill>
                <a:latin typeface="Roboto"/>
              </a:rPr>
              <a:t>Especially digital tools and techniques such as a well-organised website, digital marketing, SEO and SEM strategies, social media and booking platforms.</a:t>
            </a:r>
          </a:p>
        </p:txBody>
      </p:sp>
      <p:sp>
        <p:nvSpPr>
          <p:cNvPr id="18" name="TextBox 18"/>
          <p:cNvSpPr txBox="1"/>
          <p:nvPr/>
        </p:nvSpPr>
        <p:spPr>
          <a:xfrm>
            <a:off x="9448559" y="4223372"/>
            <a:ext cx="8329523" cy="424782"/>
          </a:xfrm>
          <a:prstGeom prst="rect">
            <a:avLst/>
          </a:prstGeom>
        </p:spPr>
        <p:txBody>
          <a:bodyPr lIns="0" tIns="0" rIns="0" bIns="0" rtlCol="0" anchor="t">
            <a:spAutoFit/>
          </a:bodyPr>
          <a:lstStyle/>
          <a:p>
            <a:pPr marL="0" lvl="0" indent="0" algn="l">
              <a:lnSpc>
                <a:spcPts val="3180"/>
              </a:lnSpc>
              <a:spcBef>
                <a:spcPct val="0"/>
              </a:spcBef>
            </a:pPr>
            <a:r>
              <a:rPr lang="en-US" sz="3000">
                <a:solidFill>
                  <a:srgbClr val="FFFFFF"/>
                </a:solidFill>
                <a:latin typeface="Now Bold"/>
              </a:rPr>
              <a:t>Conclusions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035978" cy="10287000"/>
            <a:chOff x="0" y="0"/>
            <a:chExt cx="1853097" cy="2709333"/>
          </a:xfrm>
        </p:grpSpPr>
        <p:sp>
          <p:nvSpPr>
            <p:cNvPr id="3" name="Freeform 3"/>
            <p:cNvSpPr/>
            <p:nvPr/>
          </p:nvSpPr>
          <p:spPr>
            <a:xfrm>
              <a:off x="0" y="0"/>
              <a:ext cx="1853097" cy="2709333"/>
            </a:xfrm>
            <a:custGeom>
              <a:avLst/>
              <a:gdLst/>
              <a:ahLst/>
              <a:cxnLst/>
              <a:rect l="l" t="t" r="r" b="b"/>
              <a:pathLst>
                <a:path w="1853097" h="2709333">
                  <a:moveTo>
                    <a:pt x="0" y="0"/>
                  </a:moveTo>
                  <a:lnTo>
                    <a:pt x="1853097" y="0"/>
                  </a:lnTo>
                  <a:lnTo>
                    <a:pt x="1853097" y="2709333"/>
                  </a:lnTo>
                  <a:lnTo>
                    <a:pt x="0" y="2709333"/>
                  </a:lnTo>
                  <a:close/>
                </a:path>
              </a:pathLst>
            </a:custGeom>
            <a:solidFill>
              <a:srgbClr val="006601"/>
            </a:solidFill>
          </p:spPr>
          <p:txBody>
            <a:bodyPr/>
            <a:lstStyle/>
            <a:p>
              <a:endParaRPr lang="el-GR"/>
            </a:p>
          </p:txBody>
        </p:sp>
        <p:sp>
          <p:nvSpPr>
            <p:cNvPr id="4" name="TextBox 4"/>
            <p:cNvSpPr txBox="1"/>
            <p:nvPr/>
          </p:nvSpPr>
          <p:spPr>
            <a:xfrm>
              <a:off x="0" y="-76200"/>
              <a:ext cx="812800" cy="889000"/>
            </a:xfrm>
            <a:prstGeom prst="rect">
              <a:avLst/>
            </a:prstGeom>
          </p:spPr>
          <p:txBody>
            <a:bodyPr lIns="50800" tIns="50800" rIns="50800" bIns="50800" rtlCol="0" anchor="ctr"/>
            <a:lstStyle/>
            <a:p>
              <a:pPr algn="ctr">
                <a:lnSpc>
                  <a:spcPts val="3528"/>
                </a:lnSpc>
              </a:pPr>
              <a:endParaRPr/>
            </a:p>
          </p:txBody>
        </p:sp>
      </p:grpSp>
      <p:pic>
        <p:nvPicPr>
          <p:cNvPr id="5" name="Picture 5"/>
          <p:cNvPicPr>
            <a:picLocks noChangeAspect="1"/>
          </p:cNvPicPr>
          <p:nvPr/>
        </p:nvPicPr>
        <p:blipFill>
          <a:blip r:embed="rId2"/>
          <a:srcRect l="35660" r="15471"/>
          <a:stretch>
            <a:fillRect/>
          </a:stretch>
        </p:blipFill>
        <p:spPr>
          <a:xfrm>
            <a:off x="3239646" y="1028700"/>
            <a:ext cx="6537817" cy="8595549"/>
          </a:xfrm>
          <a:prstGeom prst="rect">
            <a:avLst/>
          </a:prstGeom>
        </p:spPr>
      </p:pic>
      <p:grpSp>
        <p:nvGrpSpPr>
          <p:cNvPr id="6" name="Group 6"/>
          <p:cNvGrpSpPr/>
          <p:nvPr/>
        </p:nvGrpSpPr>
        <p:grpSpPr>
          <a:xfrm>
            <a:off x="10174910" y="3864579"/>
            <a:ext cx="7502140" cy="5759670"/>
            <a:chOff x="0" y="0"/>
            <a:chExt cx="1975872" cy="1516950"/>
          </a:xfrm>
        </p:grpSpPr>
        <p:sp>
          <p:nvSpPr>
            <p:cNvPr id="7" name="Freeform 7"/>
            <p:cNvSpPr/>
            <p:nvPr/>
          </p:nvSpPr>
          <p:spPr>
            <a:xfrm>
              <a:off x="0" y="0"/>
              <a:ext cx="1975872" cy="1516950"/>
            </a:xfrm>
            <a:custGeom>
              <a:avLst/>
              <a:gdLst/>
              <a:ahLst/>
              <a:cxnLst/>
              <a:rect l="l" t="t" r="r" b="b"/>
              <a:pathLst>
                <a:path w="1975872" h="1516950">
                  <a:moveTo>
                    <a:pt x="0" y="0"/>
                  </a:moveTo>
                  <a:lnTo>
                    <a:pt x="1975872" y="0"/>
                  </a:lnTo>
                  <a:lnTo>
                    <a:pt x="1975872" y="1516950"/>
                  </a:lnTo>
                  <a:lnTo>
                    <a:pt x="0" y="1516950"/>
                  </a:lnTo>
                  <a:close/>
                </a:path>
              </a:pathLst>
            </a:custGeom>
            <a:solidFill>
              <a:srgbClr val="006601"/>
            </a:solidFill>
          </p:spPr>
          <p:txBody>
            <a:bodyPr/>
            <a:lstStyle/>
            <a:p>
              <a:endParaRPr lang="el-GR"/>
            </a:p>
          </p:txBody>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10174910" y="244672"/>
            <a:ext cx="4559711" cy="1264891"/>
          </a:xfrm>
          <a:prstGeom prst="rect">
            <a:avLst/>
          </a:prstGeom>
        </p:spPr>
        <p:txBody>
          <a:bodyPr lIns="0" tIns="0" rIns="0" bIns="0" rtlCol="0" anchor="t">
            <a:spAutoFit/>
          </a:bodyPr>
          <a:lstStyle/>
          <a:p>
            <a:pPr marL="0" lvl="0" indent="0" algn="l">
              <a:lnSpc>
                <a:spcPts val="9540"/>
              </a:lnSpc>
              <a:spcBef>
                <a:spcPct val="0"/>
              </a:spcBef>
            </a:pPr>
            <a:r>
              <a:rPr lang="en-US" sz="9000">
                <a:solidFill>
                  <a:srgbClr val="124D24"/>
                </a:solidFill>
                <a:latin typeface="Now Bold"/>
              </a:rPr>
              <a:t>Italy</a:t>
            </a:r>
          </a:p>
        </p:txBody>
      </p:sp>
      <p:sp>
        <p:nvSpPr>
          <p:cNvPr id="10" name="TextBox 10"/>
          <p:cNvSpPr txBox="1"/>
          <p:nvPr/>
        </p:nvSpPr>
        <p:spPr>
          <a:xfrm>
            <a:off x="10174910" y="1576238"/>
            <a:ext cx="6602112" cy="660268"/>
          </a:xfrm>
          <a:prstGeom prst="rect">
            <a:avLst/>
          </a:prstGeom>
        </p:spPr>
        <p:txBody>
          <a:bodyPr lIns="0" tIns="0" rIns="0" bIns="0" rtlCol="0" anchor="t">
            <a:spAutoFit/>
          </a:bodyPr>
          <a:lstStyle/>
          <a:p>
            <a:pPr>
              <a:lnSpc>
                <a:spcPts val="2600"/>
              </a:lnSpc>
            </a:pPr>
            <a:r>
              <a:rPr lang="en-US" sz="2000">
                <a:solidFill>
                  <a:srgbClr val="404040"/>
                </a:solidFill>
                <a:latin typeface="Roboto"/>
              </a:rPr>
              <a:t>Gianpio Arcomano</a:t>
            </a:r>
          </a:p>
          <a:p>
            <a:pPr marL="0" lvl="0" indent="0" algn="l">
              <a:lnSpc>
                <a:spcPts val="2600"/>
              </a:lnSpc>
              <a:spcBef>
                <a:spcPct val="0"/>
              </a:spcBef>
            </a:pPr>
            <a:r>
              <a:rPr lang="en-US" sz="2000">
                <a:solidFill>
                  <a:srgbClr val="404040"/>
                </a:solidFill>
                <a:latin typeface="Roboto"/>
              </a:rPr>
              <a:t>Owner of a family farm</a:t>
            </a:r>
          </a:p>
        </p:txBody>
      </p:sp>
      <p:sp>
        <p:nvSpPr>
          <p:cNvPr id="11" name="TextBox 11"/>
          <p:cNvSpPr txBox="1"/>
          <p:nvPr/>
        </p:nvSpPr>
        <p:spPr>
          <a:xfrm>
            <a:off x="12224048" y="2560356"/>
            <a:ext cx="3760391" cy="559171"/>
          </a:xfrm>
          <a:prstGeom prst="rect">
            <a:avLst/>
          </a:prstGeom>
        </p:spPr>
        <p:txBody>
          <a:bodyPr lIns="0" tIns="0" rIns="0" bIns="0" rtlCol="0" anchor="t">
            <a:spAutoFit/>
          </a:bodyPr>
          <a:lstStyle/>
          <a:p>
            <a:pPr>
              <a:lnSpc>
                <a:spcPts val="2120"/>
              </a:lnSpc>
            </a:pPr>
            <a:r>
              <a:rPr lang="en-US" sz="2000">
                <a:solidFill>
                  <a:srgbClr val="404040"/>
                </a:solidFill>
                <a:latin typeface="Roboto"/>
              </a:rPr>
              <a:t>Maria Laura Castoro</a:t>
            </a:r>
          </a:p>
          <a:p>
            <a:pPr algn="l">
              <a:lnSpc>
                <a:spcPts val="2120"/>
              </a:lnSpc>
              <a:spcBef>
                <a:spcPct val="0"/>
              </a:spcBef>
            </a:pPr>
            <a:r>
              <a:rPr lang="en-US" sz="2000">
                <a:solidFill>
                  <a:srgbClr val="404040"/>
                </a:solidFill>
                <a:latin typeface="Roboto"/>
              </a:rPr>
              <a:t>Manager of a family organic farm</a:t>
            </a:r>
          </a:p>
        </p:txBody>
      </p:sp>
      <p:sp>
        <p:nvSpPr>
          <p:cNvPr id="12" name="TextBox 12"/>
          <p:cNvSpPr txBox="1"/>
          <p:nvPr/>
        </p:nvSpPr>
        <p:spPr>
          <a:xfrm>
            <a:off x="14104243" y="1623863"/>
            <a:ext cx="6637586" cy="559171"/>
          </a:xfrm>
          <a:prstGeom prst="rect">
            <a:avLst/>
          </a:prstGeom>
        </p:spPr>
        <p:txBody>
          <a:bodyPr lIns="0" tIns="0" rIns="0" bIns="0" rtlCol="0" anchor="t">
            <a:spAutoFit/>
          </a:bodyPr>
          <a:lstStyle/>
          <a:p>
            <a:pPr>
              <a:lnSpc>
                <a:spcPts val="2120"/>
              </a:lnSpc>
            </a:pPr>
            <a:r>
              <a:rPr lang="en-US" sz="2000">
                <a:solidFill>
                  <a:srgbClr val="404040"/>
                </a:solidFill>
                <a:latin typeface="Roboto"/>
              </a:rPr>
              <a:t>Domenico Cardinale</a:t>
            </a:r>
          </a:p>
          <a:p>
            <a:pPr>
              <a:lnSpc>
                <a:spcPts val="2120"/>
              </a:lnSpc>
              <a:spcBef>
                <a:spcPct val="0"/>
              </a:spcBef>
            </a:pPr>
            <a:r>
              <a:rPr lang="en-US" sz="2000">
                <a:solidFill>
                  <a:srgbClr val="404040"/>
                </a:solidFill>
                <a:latin typeface="Roboto"/>
              </a:rPr>
              <a:t>Manager of a farm in Matera</a:t>
            </a:r>
          </a:p>
        </p:txBody>
      </p:sp>
      <p:sp>
        <p:nvSpPr>
          <p:cNvPr id="13" name="TextBox 13"/>
          <p:cNvSpPr txBox="1"/>
          <p:nvPr/>
        </p:nvSpPr>
        <p:spPr>
          <a:xfrm>
            <a:off x="10174911" y="3423318"/>
            <a:ext cx="2931490" cy="424782"/>
          </a:xfrm>
          <a:prstGeom prst="rect">
            <a:avLst/>
          </a:prstGeom>
        </p:spPr>
        <p:txBody>
          <a:bodyPr wrap="square" lIns="0" tIns="0" rIns="0" bIns="0" rtlCol="0" anchor="t">
            <a:spAutoFit/>
          </a:bodyPr>
          <a:lstStyle/>
          <a:p>
            <a:pPr algn="ctr">
              <a:lnSpc>
                <a:spcPts val="3180"/>
              </a:lnSpc>
              <a:spcBef>
                <a:spcPct val="0"/>
              </a:spcBef>
            </a:pPr>
            <a:r>
              <a:rPr lang="en-US" sz="3000" dirty="0">
                <a:solidFill>
                  <a:srgbClr val="124D24"/>
                </a:solidFill>
                <a:latin typeface="Now Bold"/>
              </a:rPr>
              <a:t>Key Outcomes</a:t>
            </a:r>
          </a:p>
        </p:txBody>
      </p:sp>
      <p:sp>
        <p:nvSpPr>
          <p:cNvPr id="14" name="TextBox 14"/>
          <p:cNvSpPr txBox="1"/>
          <p:nvPr/>
        </p:nvSpPr>
        <p:spPr>
          <a:xfrm>
            <a:off x="10327424" y="4016979"/>
            <a:ext cx="7095612" cy="1892009"/>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The most important qualities that prospective agritourism entrepreneurs should have:</a:t>
            </a:r>
          </a:p>
          <a:p>
            <a:pPr marL="431802" lvl="1" indent="-215901" algn="just">
              <a:lnSpc>
                <a:spcPts val="2120"/>
              </a:lnSpc>
              <a:buFont typeface="Arial"/>
              <a:buChar char="•"/>
            </a:pPr>
            <a:r>
              <a:rPr lang="en-US" sz="2000">
                <a:solidFill>
                  <a:srgbClr val="FFFFFF"/>
                </a:solidFill>
                <a:latin typeface="Roboto"/>
              </a:rPr>
              <a:t>Passion</a:t>
            </a:r>
          </a:p>
          <a:p>
            <a:pPr marL="431802" lvl="1" indent="-215901" algn="just">
              <a:lnSpc>
                <a:spcPts val="2120"/>
              </a:lnSpc>
              <a:buFont typeface="Arial"/>
              <a:buChar char="•"/>
            </a:pPr>
            <a:r>
              <a:rPr lang="en-US" sz="2000">
                <a:solidFill>
                  <a:srgbClr val="FFFFFF"/>
                </a:solidFill>
                <a:latin typeface="Roboto"/>
              </a:rPr>
              <a:t>Determination</a:t>
            </a:r>
          </a:p>
          <a:p>
            <a:pPr marL="431802" lvl="1" indent="-215901" algn="just">
              <a:lnSpc>
                <a:spcPts val="2120"/>
              </a:lnSpc>
              <a:buFont typeface="Arial"/>
              <a:buChar char="•"/>
            </a:pPr>
            <a:r>
              <a:rPr lang="en-US" sz="2000">
                <a:solidFill>
                  <a:srgbClr val="FFFFFF"/>
                </a:solidFill>
                <a:latin typeface="Roboto"/>
              </a:rPr>
              <a:t>Patience</a:t>
            </a:r>
          </a:p>
          <a:p>
            <a:pPr marL="431802" lvl="1" indent="-215901" algn="just">
              <a:lnSpc>
                <a:spcPts val="2120"/>
              </a:lnSpc>
              <a:buFont typeface="Arial"/>
              <a:buChar char="•"/>
            </a:pPr>
            <a:r>
              <a:rPr lang="en-US" sz="2000">
                <a:solidFill>
                  <a:srgbClr val="FFFFFF"/>
                </a:solidFill>
                <a:latin typeface="Roboto"/>
              </a:rPr>
              <a:t>Perseverance</a:t>
            </a:r>
          </a:p>
          <a:p>
            <a:pPr marL="431802" lvl="1" indent="-215901" algn="just">
              <a:lnSpc>
                <a:spcPts val="2120"/>
              </a:lnSpc>
              <a:buFont typeface="Arial"/>
              <a:buChar char="•"/>
            </a:pPr>
            <a:r>
              <a:rPr lang="en-US" sz="2000">
                <a:solidFill>
                  <a:srgbClr val="FFFFFF"/>
                </a:solidFill>
                <a:latin typeface="Roboto"/>
              </a:rPr>
              <a:t>Foresight in the industry</a:t>
            </a:r>
          </a:p>
        </p:txBody>
      </p:sp>
      <p:sp>
        <p:nvSpPr>
          <p:cNvPr id="15" name="TextBox 15"/>
          <p:cNvSpPr txBox="1"/>
          <p:nvPr/>
        </p:nvSpPr>
        <p:spPr>
          <a:xfrm>
            <a:off x="10327424" y="8370691"/>
            <a:ext cx="7095612" cy="1092306"/>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Obstacles</a:t>
            </a:r>
          </a:p>
          <a:p>
            <a:pPr algn="just">
              <a:lnSpc>
                <a:spcPts val="2120"/>
              </a:lnSpc>
              <a:spcBef>
                <a:spcPct val="0"/>
              </a:spcBef>
            </a:pPr>
            <a:r>
              <a:rPr lang="en-US" sz="2000">
                <a:solidFill>
                  <a:srgbClr val="FFFFFF"/>
                </a:solidFill>
                <a:latin typeface="Roboto"/>
              </a:rPr>
              <a:t>Excessive bureaucracy, the difficulty of finding economic resources and skilled and hardworking labour, and managing several activities at the same time </a:t>
            </a:r>
          </a:p>
        </p:txBody>
      </p:sp>
      <p:sp>
        <p:nvSpPr>
          <p:cNvPr id="16" name="TextBox 16"/>
          <p:cNvSpPr txBox="1"/>
          <p:nvPr/>
        </p:nvSpPr>
        <p:spPr>
          <a:xfrm>
            <a:off x="10327424" y="7344194"/>
            <a:ext cx="7095612" cy="825738"/>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Digital Tools</a:t>
            </a:r>
          </a:p>
          <a:p>
            <a:pPr algn="just">
              <a:lnSpc>
                <a:spcPts val="2120"/>
              </a:lnSpc>
              <a:spcBef>
                <a:spcPct val="0"/>
              </a:spcBef>
            </a:pPr>
            <a:r>
              <a:rPr lang="en-US" sz="2000">
                <a:solidFill>
                  <a:srgbClr val="FFFFFF"/>
                </a:solidFill>
                <a:latin typeface="Roboto"/>
              </a:rPr>
              <a:t>The importance of digital tools and techniques such as social media, the official websites, etc.</a:t>
            </a:r>
          </a:p>
        </p:txBody>
      </p:sp>
      <p:sp>
        <p:nvSpPr>
          <p:cNvPr id="17" name="TextBox 17"/>
          <p:cNvSpPr txBox="1"/>
          <p:nvPr/>
        </p:nvSpPr>
        <p:spPr>
          <a:xfrm>
            <a:off x="10378174" y="6080438"/>
            <a:ext cx="7095612" cy="1092306"/>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Tourism Skills </a:t>
            </a:r>
          </a:p>
          <a:p>
            <a:pPr algn="just">
              <a:lnSpc>
                <a:spcPts val="2120"/>
              </a:lnSpc>
              <a:spcBef>
                <a:spcPct val="0"/>
              </a:spcBef>
            </a:pPr>
            <a:r>
              <a:rPr lang="en-US" sz="2000">
                <a:solidFill>
                  <a:srgbClr val="FFFFFF"/>
                </a:solidFill>
                <a:latin typeface="Roboto"/>
              </a:rPr>
              <a:t>The mentality of hospitality, mastery of foreign languages, knowledge of how to intercept foreign markets and knowledge of how to use the main intermediation platforms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901" b="1789"/>
          <a:stretch>
            <a:fillRect/>
          </a:stretch>
        </p:blipFill>
        <p:spPr>
          <a:xfrm>
            <a:off x="0" y="0"/>
            <a:ext cx="18288000" cy="10287000"/>
          </a:xfrm>
          <a:prstGeom prst="rect">
            <a:avLst/>
          </a:prstGeom>
        </p:spPr>
      </p:pic>
      <p:sp>
        <p:nvSpPr>
          <p:cNvPr id="3" name="TextBox 3"/>
          <p:cNvSpPr txBox="1"/>
          <p:nvPr/>
        </p:nvSpPr>
        <p:spPr>
          <a:xfrm>
            <a:off x="830883" y="655349"/>
            <a:ext cx="16626233" cy="1264891"/>
          </a:xfrm>
          <a:prstGeom prst="rect">
            <a:avLst/>
          </a:prstGeom>
        </p:spPr>
        <p:txBody>
          <a:bodyPr lIns="0" tIns="0" rIns="0" bIns="0" rtlCol="0" anchor="t">
            <a:spAutoFit/>
          </a:bodyPr>
          <a:lstStyle/>
          <a:p>
            <a:pPr marL="0" lvl="0" indent="0" algn="ctr">
              <a:lnSpc>
                <a:spcPts val="9540"/>
              </a:lnSpc>
              <a:spcBef>
                <a:spcPct val="0"/>
              </a:spcBef>
            </a:pPr>
            <a:r>
              <a:rPr lang="en-US" sz="9000">
                <a:solidFill>
                  <a:srgbClr val="FFFFFF"/>
                </a:solidFill>
                <a:latin typeface="Now Bold"/>
              </a:rPr>
              <a:t>Bulgaria</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2308846"/>
            <a:ext cx="785106" cy="747992"/>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4359261"/>
            <a:ext cx="785106" cy="747992"/>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6558304"/>
            <a:ext cx="785106" cy="747992"/>
          </a:xfrm>
          <a:prstGeom prst="rect">
            <a:avLst/>
          </a:prstGeom>
        </p:spPr>
      </p:pic>
      <p:sp>
        <p:nvSpPr>
          <p:cNvPr id="7" name="TextBox 7"/>
          <p:cNvSpPr txBox="1"/>
          <p:nvPr/>
        </p:nvSpPr>
        <p:spPr>
          <a:xfrm>
            <a:off x="2239299" y="2270746"/>
            <a:ext cx="4889339" cy="1307835"/>
          </a:xfrm>
          <a:prstGeom prst="rect">
            <a:avLst/>
          </a:prstGeom>
        </p:spPr>
        <p:txBody>
          <a:bodyPr lIns="0" tIns="0" rIns="0" bIns="0" rtlCol="0" anchor="t">
            <a:spAutoFit/>
          </a:bodyPr>
          <a:lstStyle/>
          <a:p>
            <a:pPr algn="just">
              <a:lnSpc>
                <a:spcPts val="2600"/>
              </a:lnSpc>
            </a:pPr>
            <a:r>
              <a:rPr lang="en-US" sz="2000">
                <a:solidFill>
                  <a:srgbClr val="FFFFFF"/>
                </a:solidFill>
                <a:latin typeface="Roboto"/>
              </a:rPr>
              <a:t>Dr. Radostina Popova-Terziyska</a:t>
            </a:r>
          </a:p>
          <a:p>
            <a:pPr algn="just">
              <a:lnSpc>
                <a:spcPts val="2600"/>
              </a:lnSpc>
              <a:spcBef>
                <a:spcPct val="0"/>
              </a:spcBef>
            </a:pPr>
            <a:r>
              <a:rPr lang="en-US" sz="2000">
                <a:solidFill>
                  <a:srgbClr val="FFFFFF"/>
                </a:solidFill>
                <a:latin typeface="Roboto"/>
              </a:rPr>
              <a:t>Associated Professor in the Department of Management and Alternative Tourism, Faculty of Business Management</a:t>
            </a:r>
          </a:p>
        </p:txBody>
      </p:sp>
      <p:sp>
        <p:nvSpPr>
          <p:cNvPr id="8" name="TextBox 8"/>
          <p:cNvSpPr txBox="1"/>
          <p:nvPr/>
        </p:nvSpPr>
        <p:spPr>
          <a:xfrm>
            <a:off x="2239299" y="4321161"/>
            <a:ext cx="4889339" cy="1307835"/>
          </a:xfrm>
          <a:prstGeom prst="rect">
            <a:avLst/>
          </a:prstGeom>
        </p:spPr>
        <p:txBody>
          <a:bodyPr lIns="0" tIns="0" rIns="0" bIns="0" rtlCol="0" anchor="t">
            <a:spAutoFit/>
          </a:bodyPr>
          <a:lstStyle/>
          <a:p>
            <a:pPr algn="just">
              <a:lnSpc>
                <a:spcPts val="2600"/>
              </a:lnSpc>
            </a:pPr>
            <a:r>
              <a:rPr lang="en-US" sz="2000">
                <a:solidFill>
                  <a:srgbClr val="FFFFFF"/>
                </a:solidFill>
                <a:latin typeface="Roboto"/>
              </a:rPr>
              <a:t>Dr. Vladimir Piralkov</a:t>
            </a:r>
          </a:p>
          <a:p>
            <a:pPr algn="just">
              <a:lnSpc>
                <a:spcPts val="2600"/>
              </a:lnSpc>
              <a:spcBef>
                <a:spcPct val="0"/>
              </a:spcBef>
            </a:pPr>
            <a:r>
              <a:rPr lang="en-US" sz="2000">
                <a:solidFill>
                  <a:srgbClr val="FFFFFF"/>
                </a:solidFill>
                <a:latin typeface="Roboto"/>
              </a:rPr>
              <a:t>Professor in the Department of Management and Alternative Tourism, Faculty of Business Management</a:t>
            </a:r>
          </a:p>
        </p:txBody>
      </p:sp>
      <p:sp>
        <p:nvSpPr>
          <p:cNvPr id="9" name="TextBox 9"/>
          <p:cNvSpPr txBox="1"/>
          <p:nvPr/>
        </p:nvSpPr>
        <p:spPr>
          <a:xfrm>
            <a:off x="2239299" y="6371576"/>
            <a:ext cx="4889339" cy="1307835"/>
          </a:xfrm>
          <a:prstGeom prst="rect">
            <a:avLst/>
          </a:prstGeom>
        </p:spPr>
        <p:txBody>
          <a:bodyPr lIns="0" tIns="0" rIns="0" bIns="0" rtlCol="0" anchor="t">
            <a:spAutoFit/>
          </a:bodyPr>
          <a:lstStyle/>
          <a:p>
            <a:pPr algn="just">
              <a:lnSpc>
                <a:spcPts val="2600"/>
              </a:lnSpc>
            </a:pPr>
            <a:r>
              <a:rPr lang="en-US" sz="2000">
                <a:solidFill>
                  <a:srgbClr val="FFFFFF"/>
                </a:solidFill>
                <a:latin typeface="Roboto"/>
              </a:rPr>
              <a:t>Dr. Nikolay Neykov</a:t>
            </a:r>
          </a:p>
          <a:p>
            <a:pPr algn="just">
              <a:lnSpc>
                <a:spcPts val="2600"/>
              </a:lnSpc>
              <a:spcBef>
                <a:spcPct val="0"/>
              </a:spcBef>
            </a:pPr>
            <a:r>
              <a:rPr lang="en-US" sz="2000">
                <a:solidFill>
                  <a:srgbClr val="FFFFFF"/>
                </a:solidFill>
                <a:latin typeface="Roboto"/>
              </a:rPr>
              <a:t>Associated Professor in the Department of Management and Alternative Tourism, Faculty of Business Management</a:t>
            </a:r>
          </a:p>
        </p:txBody>
      </p:sp>
      <p:sp>
        <p:nvSpPr>
          <p:cNvPr id="10" name="TextBox 10"/>
          <p:cNvSpPr txBox="1"/>
          <p:nvPr/>
        </p:nvSpPr>
        <p:spPr>
          <a:xfrm>
            <a:off x="8270501" y="2161310"/>
            <a:ext cx="8988799" cy="588960"/>
          </a:xfrm>
          <a:prstGeom prst="rect">
            <a:avLst/>
          </a:prstGeom>
        </p:spPr>
        <p:txBody>
          <a:bodyPr lIns="0" tIns="0" rIns="0" bIns="0" rtlCol="0" anchor="t">
            <a:spAutoFit/>
          </a:bodyPr>
          <a:lstStyle/>
          <a:p>
            <a:pPr marL="0" lvl="0" indent="0" algn="ctr">
              <a:lnSpc>
                <a:spcPts val="4452"/>
              </a:lnSpc>
              <a:spcBef>
                <a:spcPct val="0"/>
              </a:spcBef>
            </a:pPr>
            <a:r>
              <a:rPr lang="en-US" sz="4200">
                <a:solidFill>
                  <a:srgbClr val="FFFFFF"/>
                </a:solidFill>
                <a:latin typeface="Now Bold"/>
              </a:rPr>
              <a:t>Key Outcomes</a:t>
            </a:r>
          </a:p>
        </p:txBody>
      </p:sp>
      <p:sp>
        <p:nvSpPr>
          <p:cNvPr id="11" name="TextBox 11"/>
          <p:cNvSpPr txBox="1"/>
          <p:nvPr/>
        </p:nvSpPr>
        <p:spPr>
          <a:xfrm>
            <a:off x="8270501" y="3019914"/>
            <a:ext cx="4235181" cy="1625441"/>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Additional Income</a:t>
            </a:r>
          </a:p>
          <a:p>
            <a:pPr marL="0" lvl="0" indent="0" algn="just">
              <a:lnSpc>
                <a:spcPts val="2120"/>
              </a:lnSpc>
              <a:spcBef>
                <a:spcPct val="0"/>
              </a:spcBef>
            </a:pPr>
            <a:r>
              <a:rPr lang="en-US" sz="2000">
                <a:solidFill>
                  <a:srgbClr val="FFFFFF"/>
                </a:solidFill>
                <a:latin typeface="Roboto"/>
              </a:rPr>
              <a:t>Agritourism offers farmers and other rural entrepreneurs an excellent opportunity to diversify and generate additional income through on-farm tourism activities.</a:t>
            </a:r>
          </a:p>
        </p:txBody>
      </p:sp>
      <p:sp>
        <p:nvSpPr>
          <p:cNvPr id="12" name="TextBox 12"/>
          <p:cNvSpPr txBox="1"/>
          <p:nvPr/>
        </p:nvSpPr>
        <p:spPr>
          <a:xfrm>
            <a:off x="8270501" y="5070329"/>
            <a:ext cx="4235181" cy="1625441"/>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Knowlegde Skills</a:t>
            </a:r>
          </a:p>
          <a:p>
            <a:pPr algn="just">
              <a:lnSpc>
                <a:spcPts val="2120"/>
              </a:lnSpc>
            </a:pPr>
            <a:r>
              <a:rPr lang="en-US" sz="2000">
                <a:solidFill>
                  <a:srgbClr val="FFFFFF"/>
                </a:solidFill>
                <a:latin typeface="Roboto"/>
              </a:rPr>
              <a:t>1. general knowledge on starting an agritourism business</a:t>
            </a:r>
          </a:p>
          <a:p>
            <a:pPr algn="just">
              <a:lnSpc>
                <a:spcPts val="2120"/>
              </a:lnSpc>
            </a:pPr>
            <a:r>
              <a:rPr lang="en-US" sz="2000">
                <a:solidFill>
                  <a:srgbClr val="FFFFFF"/>
                </a:solidFill>
                <a:latin typeface="Roboto"/>
              </a:rPr>
              <a:t>2. Living and working in the digital era</a:t>
            </a:r>
          </a:p>
          <a:p>
            <a:pPr algn="just">
              <a:lnSpc>
                <a:spcPts val="2120"/>
              </a:lnSpc>
              <a:spcBef>
                <a:spcPct val="0"/>
              </a:spcBef>
            </a:pPr>
            <a:r>
              <a:rPr lang="en-US" sz="2000">
                <a:solidFill>
                  <a:srgbClr val="FFFFFF"/>
                </a:solidFill>
                <a:latin typeface="Roboto"/>
              </a:rPr>
              <a:t>3. Soft skills</a:t>
            </a:r>
          </a:p>
        </p:txBody>
      </p:sp>
      <p:sp>
        <p:nvSpPr>
          <p:cNvPr id="13" name="TextBox 13"/>
          <p:cNvSpPr txBox="1"/>
          <p:nvPr/>
        </p:nvSpPr>
        <p:spPr>
          <a:xfrm>
            <a:off x="8270501" y="7124395"/>
            <a:ext cx="4235181" cy="2425145"/>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Obstacles</a:t>
            </a:r>
          </a:p>
          <a:p>
            <a:pPr algn="just">
              <a:lnSpc>
                <a:spcPts val="2120"/>
              </a:lnSpc>
              <a:spcBef>
                <a:spcPct val="0"/>
              </a:spcBef>
            </a:pPr>
            <a:r>
              <a:rPr lang="en-US" sz="2000">
                <a:solidFill>
                  <a:srgbClr val="FFFFFF"/>
                </a:solidFill>
                <a:latin typeface="Roboto"/>
              </a:rPr>
              <a:t>Some of the main obstacles are: Fear of failure; increasing competition from traditional tourism; limited access to national, European or international grants; lack of resources; lack of basic entrepreneurial skills and appropriate training in agritourism</a:t>
            </a:r>
          </a:p>
        </p:txBody>
      </p:sp>
      <p:sp>
        <p:nvSpPr>
          <p:cNvPr id="14" name="TextBox 14"/>
          <p:cNvSpPr txBox="1"/>
          <p:nvPr/>
        </p:nvSpPr>
        <p:spPr>
          <a:xfrm>
            <a:off x="13648682" y="3066363"/>
            <a:ext cx="4235181" cy="2691712"/>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Techniques and Tools</a:t>
            </a:r>
          </a:p>
          <a:p>
            <a:pPr algn="just">
              <a:lnSpc>
                <a:spcPts val="2120"/>
              </a:lnSpc>
            </a:pPr>
            <a:r>
              <a:rPr lang="en-US" sz="2000">
                <a:solidFill>
                  <a:srgbClr val="FFFFFF"/>
                </a:solidFill>
                <a:latin typeface="Roboto"/>
              </a:rPr>
              <a:t>1. Putting signs along adjacent roads</a:t>
            </a:r>
          </a:p>
          <a:p>
            <a:pPr algn="just">
              <a:lnSpc>
                <a:spcPts val="2120"/>
              </a:lnSpc>
            </a:pPr>
            <a:r>
              <a:rPr lang="en-US" sz="2000">
                <a:solidFill>
                  <a:srgbClr val="FFFFFF"/>
                </a:solidFill>
                <a:latin typeface="Roboto"/>
              </a:rPr>
              <a:t>2. Distributing information brochures at visitors’/tourist centres</a:t>
            </a:r>
          </a:p>
          <a:p>
            <a:pPr algn="just">
              <a:lnSpc>
                <a:spcPts val="2120"/>
              </a:lnSpc>
            </a:pPr>
            <a:r>
              <a:rPr lang="en-US" sz="2000">
                <a:solidFill>
                  <a:srgbClr val="FFFFFF"/>
                </a:solidFill>
                <a:latin typeface="Roboto"/>
              </a:rPr>
              <a:t>3. Advertising at relevant events and conferences</a:t>
            </a:r>
          </a:p>
          <a:p>
            <a:pPr algn="just">
              <a:lnSpc>
                <a:spcPts val="2120"/>
              </a:lnSpc>
            </a:pPr>
            <a:r>
              <a:rPr lang="en-US" sz="2000">
                <a:solidFill>
                  <a:srgbClr val="FFFFFF"/>
                </a:solidFill>
                <a:latin typeface="Roboto"/>
              </a:rPr>
              <a:t>4. Publishing short articles in local media</a:t>
            </a:r>
          </a:p>
          <a:p>
            <a:pPr algn="just">
              <a:lnSpc>
                <a:spcPts val="2120"/>
              </a:lnSpc>
              <a:spcBef>
                <a:spcPct val="0"/>
              </a:spcBef>
            </a:pPr>
            <a:r>
              <a:rPr lang="en-US" sz="2000">
                <a:solidFill>
                  <a:srgbClr val="FFFFFF"/>
                </a:solidFill>
                <a:latin typeface="Roboto"/>
              </a:rPr>
              <a:t>5. Using the advantages of the popular social media</a:t>
            </a:r>
          </a:p>
        </p:txBody>
      </p:sp>
      <p:sp>
        <p:nvSpPr>
          <p:cNvPr id="15" name="TextBox 15"/>
          <p:cNvSpPr txBox="1"/>
          <p:nvPr/>
        </p:nvSpPr>
        <p:spPr>
          <a:xfrm>
            <a:off x="13648682" y="7054069"/>
            <a:ext cx="4235181" cy="2691712"/>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Characteristics of Wannabe Agripreneurs</a:t>
            </a:r>
          </a:p>
          <a:p>
            <a:pPr marL="431802" lvl="1" indent="-215901" algn="just">
              <a:lnSpc>
                <a:spcPts val="2120"/>
              </a:lnSpc>
              <a:buFont typeface="Arial"/>
              <a:buChar char="•"/>
            </a:pPr>
            <a:r>
              <a:rPr lang="en-US" sz="2000">
                <a:solidFill>
                  <a:srgbClr val="FFFFFF"/>
                </a:solidFill>
                <a:latin typeface="Roboto"/>
              </a:rPr>
              <a:t>Perseverance and ability to stay focused and consisted</a:t>
            </a:r>
          </a:p>
          <a:p>
            <a:pPr marL="431802" lvl="1" indent="-215901" algn="just">
              <a:lnSpc>
                <a:spcPts val="2120"/>
              </a:lnSpc>
              <a:buFont typeface="Arial"/>
              <a:buChar char="•"/>
            </a:pPr>
            <a:r>
              <a:rPr lang="en-US" sz="2000">
                <a:solidFill>
                  <a:srgbClr val="FFFFFF"/>
                </a:solidFill>
                <a:latin typeface="Roboto"/>
              </a:rPr>
              <a:t>High determination and self-esteem </a:t>
            </a:r>
          </a:p>
          <a:p>
            <a:pPr marL="431802" lvl="1" indent="-215901" algn="just">
              <a:lnSpc>
                <a:spcPts val="2120"/>
              </a:lnSpc>
              <a:spcBef>
                <a:spcPct val="0"/>
              </a:spcBef>
              <a:buFont typeface="Arial"/>
              <a:buChar char="•"/>
            </a:pPr>
            <a:r>
              <a:rPr lang="en-US" sz="2000">
                <a:solidFill>
                  <a:srgbClr val="FFFFFF"/>
                </a:solidFill>
                <a:latin typeface="Roboto"/>
              </a:rPr>
              <a:t>Readiness for lifelong learning, continuous personal and professional development, thinking out-of-the-box</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60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337145" cy="10287000"/>
            <a:chOff x="0" y="0"/>
            <a:chExt cx="11116194" cy="13716000"/>
          </a:xfrm>
        </p:grpSpPr>
        <p:pic>
          <p:nvPicPr>
            <p:cNvPr id="3" name="Picture 3"/>
            <p:cNvPicPr>
              <a:picLocks noChangeAspect="1"/>
            </p:cNvPicPr>
            <p:nvPr/>
          </p:nvPicPr>
          <p:blipFill>
            <a:blip r:embed="rId2"/>
            <a:srcRect t="8870" b="8870"/>
            <a:stretch>
              <a:fillRect/>
            </a:stretch>
          </p:blipFill>
          <p:spPr>
            <a:xfrm>
              <a:off x="0" y="0"/>
              <a:ext cx="11116194" cy="13716000"/>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29777" y="1994619"/>
            <a:ext cx="563478" cy="86567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22440" y="3546915"/>
            <a:ext cx="1327204" cy="683207"/>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20783" y="5295585"/>
            <a:ext cx="781467" cy="68342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06716" y="7180118"/>
            <a:ext cx="958652" cy="95865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929777" y="9034426"/>
            <a:ext cx="889289" cy="646756"/>
          </a:xfrm>
          <a:prstGeom prst="rect">
            <a:avLst/>
          </a:prstGeom>
        </p:spPr>
      </p:pic>
      <p:sp>
        <p:nvSpPr>
          <p:cNvPr id="9" name="TextBox 9"/>
          <p:cNvSpPr txBox="1"/>
          <p:nvPr/>
        </p:nvSpPr>
        <p:spPr>
          <a:xfrm>
            <a:off x="8929777" y="448625"/>
            <a:ext cx="8329523" cy="1264891"/>
          </a:xfrm>
          <a:prstGeom prst="rect">
            <a:avLst/>
          </a:prstGeom>
        </p:spPr>
        <p:txBody>
          <a:bodyPr lIns="0" tIns="0" rIns="0" bIns="0" rtlCol="0" anchor="t">
            <a:spAutoFit/>
          </a:bodyPr>
          <a:lstStyle/>
          <a:p>
            <a:pPr marL="0" lvl="0" indent="0" algn="l">
              <a:lnSpc>
                <a:spcPts val="9540"/>
              </a:lnSpc>
              <a:spcBef>
                <a:spcPct val="0"/>
              </a:spcBef>
            </a:pPr>
            <a:r>
              <a:rPr lang="en-US" sz="9000">
                <a:solidFill>
                  <a:srgbClr val="FFFFFF"/>
                </a:solidFill>
                <a:latin typeface="Now Bold"/>
              </a:rPr>
              <a:t>Conclusions</a:t>
            </a:r>
          </a:p>
        </p:txBody>
      </p:sp>
      <p:sp>
        <p:nvSpPr>
          <p:cNvPr id="10" name="TextBox 10"/>
          <p:cNvSpPr txBox="1"/>
          <p:nvPr/>
        </p:nvSpPr>
        <p:spPr>
          <a:xfrm>
            <a:off x="8929777" y="3215551"/>
            <a:ext cx="6602112" cy="1307835"/>
          </a:xfrm>
          <a:prstGeom prst="rect">
            <a:avLst/>
          </a:prstGeom>
        </p:spPr>
        <p:txBody>
          <a:bodyPr lIns="0" tIns="0" rIns="0" bIns="0" rtlCol="0" anchor="t">
            <a:spAutoFit/>
          </a:bodyPr>
          <a:lstStyle/>
          <a:p>
            <a:pPr algn="just">
              <a:lnSpc>
                <a:spcPts val="2600"/>
              </a:lnSpc>
            </a:pPr>
            <a:r>
              <a:rPr lang="en-US" sz="2000">
                <a:solidFill>
                  <a:srgbClr val="FFFFFF"/>
                </a:solidFill>
                <a:latin typeface="Roboto Bold"/>
              </a:rPr>
              <a:t>Perseverance</a:t>
            </a:r>
            <a:r>
              <a:rPr lang="en-US" sz="2000">
                <a:solidFill>
                  <a:srgbClr val="FFFFFF"/>
                </a:solidFill>
                <a:latin typeface="Roboto"/>
              </a:rPr>
              <a:t>, patience, self-confidence, enthusiasm and motivation, creativity, persuasiveness and adaptability, </a:t>
            </a:r>
            <a:r>
              <a:rPr lang="en-US" sz="2000">
                <a:solidFill>
                  <a:srgbClr val="FFFFFF"/>
                </a:solidFill>
                <a:latin typeface="Roboto Bold"/>
              </a:rPr>
              <a:t>vision</a:t>
            </a:r>
            <a:r>
              <a:rPr lang="en-US" sz="2000">
                <a:solidFill>
                  <a:srgbClr val="FFFFFF"/>
                </a:solidFill>
                <a:latin typeface="Roboto"/>
              </a:rPr>
              <a:t>, the desire for continuous development are also important.</a:t>
            </a:r>
          </a:p>
        </p:txBody>
      </p:sp>
      <p:sp>
        <p:nvSpPr>
          <p:cNvPr id="11" name="TextBox 11"/>
          <p:cNvSpPr txBox="1"/>
          <p:nvPr/>
        </p:nvSpPr>
        <p:spPr>
          <a:xfrm>
            <a:off x="9768922" y="2152635"/>
            <a:ext cx="7490378" cy="559171"/>
          </a:xfrm>
          <a:prstGeom prst="rect">
            <a:avLst/>
          </a:prstGeom>
        </p:spPr>
        <p:txBody>
          <a:bodyPr lIns="0" tIns="0" rIns="0" bIns="0" rtlCol="0" anchor="t">
            <a:spAutoFit/>
          </a:bodyPr>
          <a:lstStyle/>
          <a:p>
            <a:pPr algn="just">
              <a:lnSpc>
                <a:spcPts val="2120"/>
              </a:lnSpc>
              <a:spcBef>
                <a:spcPct val="0"/>
              </a:spcBef>
            </a:pPr>
            <a:r>
              <a:rPr lang="en-US" sz="2000">
                <a:solidFill>
                  <a:srgbClr val="FFFFFF"/>
                </a:solidFill>
                <a:latin typeface="Roboto Bold"/>
              </a:rPr>
              <a:t>Love</a:t>
            </a:r>
            <a:r>
              <a:rPr lang="en-US" sz="2000">
                <a:solidFill>
                  <a:srgbClr val="FFFFFF"/>
                </a:solidFill>
                <a:latin typeface="Roboto"/>
              </a:rPr>
              <a:t> and </a:t>
            </a:r>
            <a:r>
              <a:rPr lang="en-US" sz="2000">
                <a:solidFill>
                  <a:srgbClr val="FFFFFF"/>
                </a:solidFill>
                <a:latin typeface="Roboto Bold"/>
              </a:rPr>
              <a:t>passion</a:t>
            </a:r>
            <a:r>
              <a:rPr lang="en-US" sz="2000">
                <a:solidFill>
                  <a:srgbClr val="FFFFFF"/>
                </a:solidFill>
                <a:latin typeface="Roboto"/>
              </a:rPr>
              <a:t> for agritourism, animals, the natural environment or for what they do in general is the key to everything</a:t>
            </a:r>
          </a:p>
        </p:txBody>
      </p:sp>
      <p:sp>
        <p:nvSpPr>
          <p:cNvPr id="12" name="TextBox 12"/>
          <p:cNvSpPr txBox="1"/>
          <p:nvPr/>
        </p:nvSpPr>
        <p:spPr>
          <a:xfrm>
            <a:off x="10088025" y="4802440"/>
            <a:ext cx="7177343" cy="1631619"/>
          </a:xfrm>
          <a:prstGeom prst="rect">
            <a:avLst/>
          </a:prstGeom>
        </p:spPr>
        <p:txBody>
          <a:bodyPr lIns="0" tIns="0" rIns="0" bIns="0" rtlCol="0" anchor="t">
            <a:spAutoFit/>
          </a:bodyPr>
          <a:lstStyle/>
          <a:p>
            <a:pPr algn="just">
              <a:lnSpc>
                <a:spcPts val="2600"/>
              </a:lnSpc>
            </a:pPr>
            <a:r>
              <a:rPr lang="en-US" sz="2000">
                <a:solidFill>
                  <a:srgbClr val="FFFFFF"/>
                </a:solidFill>
                <a:latin typeface="Roboto"/>
              </a:rPr>
              <a:t>The most important tourism skills are knowledge of hospitality and customer service, a good knowledge of </a:t>
            </a:r>
            <a:r>
              <a:rPr lang="en-US" sz="2000">
                <a:solidFill>
                  <a:srgbClr val="FFFFFF"/>
                </a:solidFill>
                <a:latin typeface="Roboto Bold"/>
              </a:rPr>
              <a:t>at least one foreign language</a:t>
            </a:r>
            <a:r>
              <a:rPr lang="en-US" sz="2000">
                <a:solidFill>
                  <a:srgbClr val="FFFFFF"/>
                </a:solidFill>
                <a:latin typeface="Roboto"/>
              </a:rPr>
              <a:t>, but also the ability to start and maintain a friendly conversation with visitors, and a general knowledge of how to start and run an agritourism/agriculture business in rural areas.</a:t>
            </a:r>
          </a:p>
        </p:txBody>
      </p:sp>
      <p:sp>
        <p:nvSpPr>
          <p:cNvPr id="13" name="TextBox 13"/>
          <p:cNvSpPr txBox="1"/>
          <p:nvPr/>
        </p:nvSpPr>
        <p:spPr>
          <a:xfrm>
            <a:off x="8820783" y="6824584"/>
            <a:ext cx="7192662" cy="1631619"/>
          </a:xfrm>
          <a:prstGeom prst="rect">
            <a:avLst/>
          </a:prstGeom>
        </p:spPr>
        <p:txBody>
          <a:bodyPr lIns="0" tIns="0" rIns="0" bIns="0" rtlCol="0" anchor="t">
            <a:spAutoFit/>
          </a:bodyPr>
          <a:lstStyle/>
          <a:p>
            <a:pPr algn="just">
              <a:lnSpc>
                <a:spcPts val="2600"/>
              </a:lnSpc>
            </a:pPr>
            <a:r>
              <a:rPr lang="en-US" sz="2000">
                <a:solidFill>
                  <a:srgbClr val="FFFFFF"/>
                </a:solidFill>
                <a:latin typeface="Roboto"/>
              </a:rPr>
              <a:t>The techniques and tools that aspiring entrepreneurs should use to successfully market their agritourism business, are the digital tools, </a:t>
            </a:r>
            <a:r>
              <a:rPr lang="en-US" sz="2000">
                <a:solidFill>
                  <a:srgbClr val="FFFFFF"/>
                </a:solidFill>
                <a:latin typeface="Roboto Bold"/>
              </a:rPr>
              <a:t>digital marketing</a:t>
            </a:r>
            <a:r>
              <a:rPr lang="en-US" sz="2000">
                <a:solidFill>
                  <a:srgbClr val="FFFFFF"/>
                </a:solidFill>
                <a:latin typeface="Roboto"/>
              </a:rPr>
              <a:t>, SEO and SEM strategies,</a:t>
            </a:r>
            <a:r>
              <a:rPr lang="en-US" sz="2000">
                <a:solidFill>
                  <a:srgbClr val="FFFFFF"/>
                </a:solidFill>
                <a:latin typeface="Roboto Bold"/>
              </a:rPr>
              <a:t> social media</a:t>
            </a:r>
            <a:r>
              <a:rPr lang="en-US" sz="2000">
                <a:solidFill>
                  <a:srgbClr val="FFFFFF"/>
                </a:solidFill>
                <a:latin typeface="Roboto"/>
              </a:rPr>
              <a:t> and booking platforms, especially a well-?organised and updated website, social media pages, TripAdvisor, etc. </a:t>
            </a:r>
          </a:p>
        </p:txBody>
      </p:sp>
      <p:sp>
        <p:nvSpPr>
          <p:cNvPr id="14" name="TextBox 14"/>
          <p:cNvSpPr txBox="1"/>
          <p:nvPr/>
        </p:nvSpPr>
        <p:spPr>
          <a:xfrm>
            <a:off x="10088025" y="8846729"/>
            <a:ext cx="7177343" cy="984051"/>
          </a:xfrm>
          <a:prstGeom prst="rect">
            <a:avLst/>
          </a:prstGeom>
        </p:spPr>
        <p:txBody>
          <a:bodyPr lIns="0" tIns="0" rIns="0" bIns="0" rtlCol="0" anchor="t">
            <a:spAutoFit/>
          </a:bodyPr>
          <a:lstStyle/>
          <a:p>
            <a:pPr algn="just">
              <a:lnSpc>
                <a:spcPts val="2600"/>
              </a:lnSpc>
            </a:pPr>
            <a:r>
              <a:rPr lang="en-US" sz="2000">
                <a:solidFill>
                  <a:srgbClr val="FFFFFF"/>
                </a:solidFill>
                <a:latin typeface="Roboto Bold"/>
              </a:rPr>
              <a:t>Bureaucracy</a:t>
            </a:r>
            <a:r>
              <a:rPr lang="en-US" sz="2000">
                <a:solidFill>
                  <a:srgbClr val="FFFFFF"/>
                </a:solidFill>
                <a:latin typeface="Roboto"/>
              </a:rPr>
              <a:t> is the biggest obstacle for agricultural (or would-be) agripreneurs, because it is usually overwhelming and discouraging.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547" b="7547"/>
          <a:stretch>
            <a:fillRect/>
          </a:stretch>
        </p:blipFill>
        <p:spPr>
          <a:xfrm>
            <a:off x="0" y="0"/>
            <a:ext cx="18288000" cy="10287000"/>
          </a:xfrm>
          <a:prstGeom prst="rect">
            <a:avLst/>
          </a:prstGeom>
        </p:spPr>
      </p:pic>
      <p:grpSp>
        <p:nvGrpSpPr>
          <p:cNvPr id="3" name="Group 3"/>
          <p:cNvGrpSpPr>
            <a:grpSpLocks noChangeAspect="1"/>
          </p:cNvGrpSpPr>
          <p:nvPr/>
        </p:nvGrpSpPr>
        <p:grpSpPr>
          <a:xfrm>
            <a:off x="-2606174" y="-1791415"/>
            <a:ext cx="13888879" cy="13888879"/>
            <a:chOff x="0" y="0"/>
            <a:chExt cx="6355080" cy="6355080"/>
          </a:xfrm>
        </p:grpSpPr>
        <p:sp>
          <p:nvSpPr>
            <p:cNvPr id="4" name="Freeform 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l-GR"/>
            </a:p>
          </p:txBody>
        </p:sp>
      </p:grpSp>
      <p:grpSp>
        <p:nvGrpSpPr>
          <p:cNvPr id="5" name="Group 5"/>
          <p:cNvGrpSpPr/>
          <p:nvPr/>
        </p:nvGrpSpPr>
        <p:grpSpPr>
          <a:xfrm>
            <a:off x="-2647773" y="-1778509"/>
            <a:ext cx="13888879" cy="138888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601"/>
            </a:solidFill>
          </p:spPr>
          <p:txBody>
            <a:bodyPr/>
            <a:lstStyle/>
            <a:p>
              <a:endParaRPr lang="el-GR"/>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6790321" y="1846430"/>
            <a:ext cx="11497679" cy="6467228"/>
            <a:chOff x="0" y="0"/>
            <a:chExt cx="3028195" cy="1703303"/>
          </a:xfrm>
        </p:grpSpPr>
        <p:sp>
          <p:nvSpPr>
            <p:cNvPr id="9" name="Freeform 9"/>
            <p:cNvSpPr/>
            <p:nvPr/>
          </p:nvSpPr>
          <p:spPr>
            <a:xfrm>
              <a:off x="0" y="0"/>
              <a:ext cx="3028195" cy="1703303"/>
            </a:xfrm>
            <a:custGeom>
              <a:avLst/>
              <a:gdLst/>
              <a:ahLst/>
              <a:cxnLst/>
              <a:rect l="l" t="t" r="r" b="b"/>
              <a:pathLst>
                <a:path w="3028195" h="1703303">
                  <a:moveTo>
                    <a:pt x="0" y="0"/>
                  </a:moveTo>
                  <a:lnTo>
                    <a:pt x="3028195" y="0"/>
                  </a:lnTo>
                  <a:lnTo>
                    <a:pt x="3028195" y="1703303"/>
                  </a:lnTo>
                  <a:lnTo>
                    <a:pt x="0" y="1703303"/>
                  </a:lnTo>
                  <a:close/>
                </a:path>
              </a:pathLst>
            </a:custGeom>
            <a:solidFill>
              <a:srgbClr val="008000"/>
            </a:solidFill>
          </p:spPr>
          <p:txBody>
            <a:bodyPr/>
            <a:lstStyle/>
            <a:p>
              <a:endParaRPr lang="el-GR"/>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1" name="AutoShape 11"/>
          <p:cNvSpPr/>
          <p:nvPr/>
        </p:nvSpPr>
        <p:spPr>
          <a:xfrm>
            <a:off x="7553104" y="1808330"/>
            <a:ext cx="10723367" cy="0"/>
          </a:xfrm>
          <a:prstGeom prst="line">
            <a:avLst/>
          </a:prstGeom>
          <a:ln w="38100" cap="flat">
            <a:solidFill>
              <a:srgbClr val="FFFFFF"/>
            </a:solidFill>
            <a:prstDash val="solid"/>
            <a:headEnd type="none" w="sm" len="sm"/>
            <a:tailEnd type="none" w="sm" len="sm"/>
          </a:ln>
        </p:spPr>
        <p:txBody>
          <a:bodyPr/>
          <a:lstStyle/>
          <a:p>
            <a:endParaRPr lang="el-GR"/>
          </a:p>
        </p:txBody>
      </p:sp>
      <p:sp>
        <p:nvSpPr>
          <p:cNvPr id="12" name="AutoShape 12"/>
          <p:cNvSpPr/>
          <p:nvPr/>
        </p:nvSpPr>
        <p:spPr>
          <a:xfrm>
            <a:off x="7553104" y="8313658"/>
            <a:ext cx="10723367" cy="0"/>
          </a:xfrm>
          <a:prstGeom prst="line">
            <a:avLst/>
          </a:prstGeom>
          <a:ln w="38100" cap="flat">
            <a:solidFill>
              <a:srgbClr val="FFFFFF"/>
            </a:solidFill>
            <a:prstDash val="solid"/>
            <a:headEnd type="none" w="sm" len="sm"/>
            <a:tailEnd type="none" w="sm" len="sm"/>
          </a:ln>
        </p:spPr>
        <p:txBody>
          <a:bodyPr/>
          <a:lstStyle/>
          <a:p>
            <a:endParaRPr lang="el-GR"/>
          </a:p>
        </p:txBody>
      </p:sp>
      <p:grpSp>
        <p:nvGrpSpPr>
          <p:cNvPr id="13" name="Group 13"/>
          <p:cNvGrpSpPr/>
          <p:nvPr/>
        </p:nvGrpSpPr>
        <p:grpSpPr>
          <a:xfrm>
            <a:off x="-1013752" y="-22431"/>
            <a:ext cx="10331861" cy="10331861"/>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00">
                <a:alpha val="95686"/>
              </a:srgbClr>
            </a:solidFill>
          </p:spPr>
          <p:txBody>
            <a:bodyPr/>
            <a:lstStyle/>
            <a:p>
              <a:endParaRPr lang="el-GR"/>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6" name="TextBox 16"/>
          <p:cNvSpPr txBox="1"/>
          <p:nvPr/>
        </p:nvSpPr>
        <p:spPr>
          <a:xfrm>
            <a:off x="9318110" y="1988476"/>
            <a:ext cx="8178942" cy="1717691"/>
          </a:xfrm>
          <a:prstGeom prst="rect">
            <a:avLst/>
          </a:prstGeom>
        </p:spPr>
        <p:txBody>
          <a:bodyPr lIns="0" tIns="0" rIns="0" bIns="0" rtlCol="0" anchor="t">
            <a:spAutoFit/>
          </a:bodyPr>
          <a:lstStyle/>
          <a:p>
            <a:pPr>
              <a:lnSpc>
                <a:spcPts val="13999"/>
              </a:lnSpc>
            </a:pPr>
            <a:r>
              <a:rPr lang="en-US" sz="9999" spc="919">
                <a:solidFill>
                  <a:srgbClr val="FFFFFF"/>
                </a:solidFill>
                <a:latin typeface="Roboto Bold"/>
              </a:rPr>
              <a:t>THANK YOU</a:t>
            </a:r>
          </a:p>
        </p:txBody>
      </p:sp>
      <p:grpSp>
        <p:nvGrpSpPr>
          <p:cNvPr id="17" name="Group 17"/>
          <p:cNvGrpSpPr/>
          <p:nvPr/>
        </p:nvGrpSpPr>
        <p:grpSpPr>
          <a:xfrm>
            <a:off x="362109" y="1208942"/>
            <a:ext cx="7869115" cy="7869115"/>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9B507">
                <a:alpha val="40784"/>
              </a:srgbClr>
            </a:solidFill>
          </p:spPr>
          <p:txBody>
            <a:bodyPr/>
            <a:lstStyle/>
            <a:p>
              <a:endParaRPr lang="el-GR"/>
            </a:p>
          </p:txBody>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20" name="Group 20"/>
          <p:cNvGrpSpPr>
            <a:grpSpLocks noChangeAspect="1"/>
          </p:cNvGrpSpPr>
          <p:nvPr/>
        </p:nvGrpSpPr>
        <p:grpSpPr>
          <a:xfrm>
            <a:off x="955732" y="1729585"/>
            <a:ext cx="6681869" cy="6681869"/>
            <a:chOff x="0" y="0"/>
            <a:chExt cx="6355080" cy="6355080"/>
          </a:xfrm>
        </p:grpSpPr>
        <p:sp>
          <p:nvSpPr>
            <p:cNvPr id="21" name="Freeform 2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l-GR"/>
            </a:p>
          </p:txBody>
        </p:sp>
      </p:grpSp>
      <p:grpSp>
        <p:nvGrpSpPr>
          <p:cNvPr id="22" name="Group 22"/>
          <p:cNvGrpSpPr>
            <a:grpSpLocks noChangeAspect="1"/>
          </p:cNvGrpSpPr>
          <p:nvPr/>
        </p:nvGrpSpPr>
        <p:grpSpPr>
          <a:xfrm>
            <a:off x="1028700" y="1808330"/>
            <a:ext cx="6524404" cy="6524378"/>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9144" r="-30854"/>
              </a:stretch>
            </a:blipFill>
          </p:spPr>
          <p:txBody>
            <a:bodyPr/>
            <a:lstStyle/>
            <a:p>
              <a:endParaRPr lang="el-GR"/>
            </a:p>
          </p:txBody>
        </p:sp>
      </p:grpSp>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97164" y="4348265"/>
            <a:ext cx="5820833" cy="381000"/>
          </a:xfrm>
          <a:prstGeom prst="rect">
            <a:avLst/>
          </a:prstGeom>
        </p:spPr>
      </p:pic>
      <p:sp>
        <p:nvSpPr>
          <p:cNvPr id="25" name="TextBox 25"/>
          <p:cNvSpPr txBox="1"/>
          <p:nvPr/>
        </p:nvSpPr>
        <p:spPr>
          <a:xfrm>
            <a:off x="8576894" y="5481740"/>
            <a:ext cx="9661373" cy="2497284"/>
          </a:xfrm>
          <a:prstGeom prst="rect">
            <a:avLst/>
          </a:prstGeom>
        </p:spPr>
        <p:txBody>
          <a:bodyPr lIns="0" tIns="0" rIns="0" bIns="0" rtlCol="0" anchor="t">
            <a:spAutoFit/>
          </a:bodyPr>
          <a:lstStyle/>
          <a:p>
            <a:pPr algn="ctr">
              <a:lnSpc>
                <a:spcPts val="6463"/>
              </a:lnSpc>
            </a:pPr>
            <a:r>
              <a:rPr lang="en-US" sz="6399">
                <a:solidFill>
                  <a:srgbClr val="FFFFFF"/>
                </a:solidFill>
                <a:latin typeface="Open Sans Extra Bold"/>
              </a:rPr>
              <a:t>STUDY NATURE, LOVE NATURE, STAY CLOSE TO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52022" y="0"/>
            <a:ext cx="7035978" cy="10287000"/>
            <a:chOff x="0" y="0"/>
            <a:chExt cx="1853097" cy="2709333"/>
          </a:xfrm>
        </p:grpSpPr>
        <p:sp>
          <p:nvSpPr>
            <p:cNvPr id="3" name="Freeform 3"/>
            <p:cNvSpPr/>
            <p:nvPr/>
          </p:nvSpPr>
          <p:spPr>
            <a:xfrm>
              <a:off x="0" y="0"/>
              <a:ext cx="1853097" cy="2709333"/>
            </a:xfrm>
            <a:custGeom>
              <a:avLst/>
              <a:gdLst/>
              <a:ahLst/>
              <a:cxnLst/>
              <a:rect l="l" t="t" r="r" b="b"/>
              <a:pathLst>
                <a:path w="1853097" h="2709333">
                  <a:moveTo>
                    <a:pt x="0" y="0"/>
                  </a:moveTo>
                  <a:lnTo>
                    <a:pt x="1853097" y="0"/>
                  </a:lnTo>
                  <a:lnTo>
                    <a:pt x="1853097" y="2709333"/>
                  </a:lnTo>
                  <a:lnTo>
                    <a:pt x="0" y="2709333"/>
                  </a:lnTo>
                  <a:close/>
                </a:path>
              </a:pathLst>
            </a:custGeom>
            <a:solidFill>
              <a:srgbClr val="006601"/>
            </a:solidFill>
          </p:spPr>
          <p:txBody>
            <a:bodyPr/>
            <a:lstStyle/>
            <a:p>
              <a:endParaRPr lang="el-GR"/>
            </a:p>
          </p:txBody>
        </p:sp>
        <p:sp>
          <p:nvSpPr>
            <p:cNvPr id="4" name="TextBox 4"/>
            <p:cNvSpPr txBox="1"/>
            <p:nvPr/>
          </p:nvSpPr>
          <p:spPr>
            <a:xfrm>
              <a:off x="0" y="-76200"/>
              <a:ext cx="812800" cy="889000"/>
            </a:xfrm>
            <a:prstGeom prst="rect">
              <a:avLst/>
            </a:prstGeom>
          </p:spPr>
          <p:txBody>
            <a:bodyPr lIns="50800" tIns="50800" rIns="50800" bIns="50800" rtlCol="0" anchor="ctr"/>
            <a:lstStyle/>
            <a:p>
              <a:pPr algn="ctr">
                <a:lnSpc>
                  <a:spcPts val="3528"/>
                </a:lnSpc>
              </a:pPr>
              <a:endParaRPr/>
            </a:p>
          </p:txBody>
        </p:sp>
      </p:grpSp>
      <p:pic>
        <p:nvPicPr>
          <p:cNvPr id="5" name="Picture 5"/>
          <p:cNvPicPr>
            <a:picLocks noChangeAspect="1"/>
          </p:cNvPicPr>
          <p:nvPr/>
        </p:nvPicPr>
        <p:blipFill>
          <a:blip r:embed="rId2"/>
          <a:srcRect t="3132" b="3132"/>
          <a:stretch>
            <a:fillRect/>
          </a:stretch>
        </p:blipFill>
        <p:spPr>
          <a:xfrm>
            <a:off x="9436299" y="1028700"/>
            <a:ext cx="5853146" cy="82296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48023">
            <a:off x="1760295" y="2939207"/>
            <a:ext cx="1877857" cy="568052"/>
          </a:xfrm>
          <a:prstGeom prst="rect">
            <a:avLst/>
          </a:prstGeom>
        </p:spPr>
      </p:pic>
      <p:sp>
        <p:nvSpPr>
          <p:cNvPr id="7" name="TextBox 7"/>
          <p:cNvSpPr txBox="1"/>
          <p:nvPr/>
        </p:nvSpPr>
        <p:spPr>
          <a:xfrm>
            <a:off x="1028700" y="1266142"/>
            <a:ext cx="6666640" cy="880043"/>
          </a:xfrm>
          <a:prstGeom prst="rect">
            <a:avLst/>
          </a:prstGeom>
        </p:spPr>
        <p:txBody>
          <a:bodyPr lIns="0" tIns="0" rIns="0" bIns="0" rtlCol="0" anchor="t">
            <a:spAutoFit/>
          </a:bodyPr>
          <a:lstStyle/>
          <a:p>
            <a:pPr>
              <a:lnSpc>
                <a:spcPts val="6719"/>
              </a:lnSpc>
            </a:pPr>
            <a:r>
              <a:rPr lang="en-US" sz="5999">
                <a:solidFill>
                  <a:srgbClr val="000000"/>
                </a:solidFill>
                <a:latin typeface="Roboto"/>
              </a:rPr>
              <a:t>Project Result 1</a:t>
            </a:r>
          </a:p>
        </p:txBody>
      </p:sp>
      <p:sp>
        <p:nvSpPr>
          <p:cNvPr id="8" name="TextBox 8"/>
          <p:cNvSpPr txBox="1"/>
          <p:nvPr/>
        </p:nvSpPr>
        <p:spPr>
          <a:xfrm>
            <a:off x="1356144" y="4248150"/>
            <a:ext cx="7100821" cy="447608"/>
          </a:xfrm>
          <a:prstGeom prst="rect">
            <a:avLst/>
          </a:prstGeom>
        </p:spPr>
        <p:txBody>
          <a:bodyPr lIns="0" tIns="0" rIns="0" bIns="0" rtlCol="0" anchor="t">
            <a:spAutoFit/>
          </a:bodyPr>
          <a:lstStyle/>
          <a:p>
            <a:pPr algn="just">
              <a:lnSpc>
                <a:spcPts val="3675"/>
              </a:lnSpc>
            </a:pPr>
            <a:r>
              <a:rPr lang="en-US" sz="2500">
                <a:solidFill>
                  <a:srgbClr val="000000"/>
                </a:solidFill>
                <a:latin typeface="Roboto"/>
              </a:rPr>
              <a:t>A collection of topics linked on:</a:t>
            </a: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33364">
            <a:off x="1855836" y="5037646"/>
            <a:ext cx="432677" cy="394916"/>
          </a:xfrm>
          <a:prstGeom prst="rect">
            <a:avLst/>
          </a:prstGeom>
        </p:spPr>
      </p:pic>
      <p:sp>
        <p:nvSpPr>
          <p:cNvPr id="10" name="TextBox 10"/>
          <p:cNvSpPr txBox="1"/>
          <p:nvPr/>
        </p:nvSpPr>
        <p:spPr>
          <a:xfrm>
            <a:off x="2542305" y="5027158"/>
            <a:ext cx="1874408" cy="358742"/>
          </a:xfrm>
          <a:prstGeom prst="rect">
            <a:avLst/>
          </a:prstGeom>
        </p:spPr>
        <p:txBody>
          <a:bodyPr lIns="0" tIns="0" rIns="0" bIns="0" rtlCol="0" anchor="t">
            <a:spAutoFit/>
          </a:bodyPr>
          <a:lstStyle/>
          <a:p>
            <a:pPr algn="just">
              <a:lnSpc>
                <a:spcPts val="2800"/>
              </a:lnSpc>
              <a:spcBef>
                <a:spcPct val="0"/>
              </a:spcBef>
            </a:pPr>
            <a:r>
              <a:rPr lang="en-US" sz="2000" spc="184">
                <a:solidFill>
                  <a:srgbClr val="000000"/>
                </a:solidFill>
                <a:latin typeface="Roboto"/>
              </a:rPr>
              <a:t>specific skills</a:t>
            </a:r>
          </a:p>
        </p:txBody>
      </p:sp>
      <p:sp>
        <p:nvSpPr>
          <p:cNvPr id="11" name="TextBox 11"/>
          <p:cNvSpPr txBox="1"/>
          <p:nvPr/>
        </p:nvSpPr>
        <p:spPr>
          <a:xfrm>
            <a:off x="2542305" y="5795404"/>
            <a:ext cx="6601695" cy="711134"/>
          </a:xfrm>
          <a:prstGeom prst="rect">
            <a:avLst/>
          </a:prstGeom>
        </p:spPr>
        <p:txBody>
          <a:bodyPr lIns="0" tIns="0" rIns="0" bIns="0" rtlCol="0" anchor="t">
            <a:spAutoFit/>
          </a:bodyPr>
          <a:lstStyle/>
          <a:p>
            <a:pPr algn="just">
              <a:lnSpc>
                <a:spcPts val="2800"/>
              </a:lnSpc>
              <a:spcBef>
                <a:spcPct val="0"/>
              </a:spcBef>
            </a:pPr>
            <a:r>
              <a:rPr lang="en-US" sz="2000" spc="184">
                <a:solidFill>
                  <a:srgbClr val="000000"/>
                </a:solidFill>
                <a:latin typeface="Roboto"/>
              </a:rPr>
              <a:t>learning and training methods that will be developed in the following phases of the project</a:t>
            </a:r>
          </a:p>
        </p:txBody>
      </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33364">
            <a:off x="1855836" y="5982088"/>
            <a:ext cx="432677" cy="394916"/>
          </a:xfrm>
          <a:prstGeom prst="rect">
            <a:avLst/>
          </a:prstGeom>
        </p:spPr>
      </p:pic>
      <p:sp>
        <p:nvSpPr>
          <p:cNvPr id="13" name="TextBox 13"/>
          <p:cNvSpPr txBox="1"/>
          <p:nvPr/>
        </p:nvSpPr>
        <p:spPr>
          <a:xfrm>
            <a:off x="1356144" y="6954213"/>
            <a:ext cx="7100821" cy="447608"/>
          </a:xfrm>
          <a:prstGeom prst="rect">
            <a:avLst/>
          </a:prstGeom>
        </p:spPr>
        <p:txBody>
          <a:bodyPr lIns="0" tIns="0" rIns="0" bIns="0" rtlCol="0" anchor="t">
            <a:spAutoFit/>
          </a:bodyPr>
          <a:lstStyle/>
          <a:p>
            <a:pPr algn="just">
              <a:lnSpc>
                <a:spcPts val="3675"/>
              </a:lnSpc>
            </a:pPr>
            <a:r>
              <a:rPr lang="en-US" sz="2500">
                <a:solidFill>
                  <a:srgbClr val="000000"/>
                </a:solidFill>
                <a:latin typeface="Roboto"/>
              </a:rPr>
              <a:t>The activities carried out aim to identify:</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33364">
            <a:off x="1855836" y="7631314"/>
            <a:ext cx="432677" cy="394916"/>
          </a:xfrm>
          <a:prstGeom prst="rect">
            <a:avLst/>
          </a:prstGeom>
        </p:spPr>
      </p:pic>
      <p:sp>
        <p:nvSpPr>
          <p:cNvPr id="15" name="TextBox 15"/>
          <p:cNvSpPr txBox="1"/>
          <p:nvPr/>
        </p:nvSpPr>
        <p:spPr>
          <a:xfrm>
            <a:off x="2542305" y="7620826"/>
            <a:ext cx="6601695" cy="711134"/>
          </a:xfrm>
          <a:prstGeom prst="rect">
            <a:avLst/>
          </a:prstGeom>
        </p:spPr>
        <p:txBody>
          <a:bodyPr lIns="0" tIns="0" rIns="0" bIns="0" rtlCol="0" anchor="t">
            <a:spAutoFit/>
          </a:bodyPr>
          <a:lstStyle/>
          <a:p>
            <a:pPr algn="just">
              <a:lnSpc>
                <a:spcPts val="2800"/>
              </a:lnSpc>
              <a:spcBef>
                <a:spcPct val="0"/>
              </a:spcBef>
            </a:pPr>
            <a:r>
              <a:rPr lang="en-US" sz="2000" spc="184">
                <a:solidFill>
                  <a:srgbClr val="000000"/>
                </a:solidFill>
                <a:latin typeface="Roboto"/>
              </a:rPr>
              <a:t>competences required to become an agritourism expert </a:t>
            </a:r>
          </a:p>
        </p:txBody>
      </p:sp>
      <p:sp>
        <p:nvSpPr>
          <p:cNvPr id="16" name="TextBox 16"/>
          <p:cNvSpPr txBox="1"/>
          <p:nvPr/>
        </p:nvSpPr>
        <p:spPr>
          <a:xfrm>
            <a:off x="2542305" y="8579572"/>
            <a:ext cx="6601695" cy="1063526"/>
          </a:xfrm>
          <a:prstGeom prst="rect">
            <a:avLst/>
          </a:prstGeom>
        </p:spPr>
        <p:txBody>
          <a:bodyPr lIns="0" tIns="0" rIns="0" bIns="0" rtlCol="0" anchor="t">
            <a:spAutoFit/>
          </a:bodyPr>
          <a:lstStyle/>
          <a:p>
            <a:pPr algn="just">
              <a:lnSpc>
                <a:spcPts val="2800"/>
              </a:lnSpc>
              <a:spcBef>
                <a:spcPct val="0"/>
              </a:spcBef>
            </a:pPr>
            <a:r>
              <a:rPr lang="en-US" sz="2000" spc="184">
                <a:solidFill>
                  <a:srgbClr val="000000"/>
                </a:solidFill>
                <a:latin typeface="Roboto"/>
              </a:rPr>
              <a:t>specific needs perceived by agricultural entrepreneurs to stimulate the creation of a new tourist offer based on the elements of rural life</a:t>
            </a: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33364">
            <a:off x="1855836" y="8766256"/>
            <a:ext cx="432677" cy="3949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035978" cy="10287000"/>
            <a:chOff x="0" y="0"/>
            <a:chExt cx="1853097" cy="2709333"/>
          </a:xfrm>
        </p:grpSpPr>
        <p:sp>
          <p:nvSpPr>
            <p:cNvPr id="3" name="Freeform 3"/>
            <p:cNvSpPr/>
            <p:nvPr/>
          </p:nvSpPr>
          <p:spPr>
            <a:xfrm>
              <a:off x="0" y="0"/>
              <a:ext cx="1853097" cy="2709333"/>
            </a:xfrm>
            <a:custGeom>
              <a:avLst/>
              <a:gdLst/>
              <a:ahLst/>
              <a:cxnLst/>
              <a:rect l="l" t="t" r="r" b="b"/>
              <a:pathLst>
                <a:path w="1853097" h="2709333">
                  <a:moveTo>
                    <a:pt x="0" y="0"/>
                  </a:moveTo>
                  <a:lnTo>
                    <a:pt x="1853097" y="0"/>
                  </a:lnTo>
                  <a:lnTo>
                    <a:pt x="1853097" y="2709333"/>
                  </a:lnTo>
                  <a:lnTo>
                    <a:pt x="0" y="2709333"/>
                  </a:lnTo>
                  <a:close/>
                </a:path>
              </a:pathLst>
            </a:custGeom>
            <a:solidFill>
              <a:srgbClr val="006601"/>
            </a:solidFill>
          </p:spPr>
          <p:txBody>
            <a:bodyPr/>
            <a:lstStyle/>
            <a:p>
              <a:endParaRPr lang="el-GR"/>
            </a:p>
          </p:txBody>
        </p:sp>
        <p:sp>
          <p:nvSpPr>
            <p:cNvPr id="4" name="TextBox 4"/>
            <p:cNvSpPr txBox="1"/>
            <p:nvPr/>
          </p:nvSpPr>
          <p:spPr>
            <a:xfrm>
              <a:off x="0" y="-76200"/>
              <a:ext cx="812800" cy="889000"/>
            </a:xfrm>
            <a:prstGeom prst="rect">
              <a:avLst/>
            </a:prstGeom>
          </p:spPr>
          <p:txBody>
            <a:bodyPr lIns="50800" tIns="50800" rIns="50800" bIns="50800" rtlCol="0" anchor="ctr"/>
            <a:lstStyle/>
            <a:p>
              <a:pPr algn="ctr">
                <a:lnSpc>
                  <a:spcPts val="3528"/>
                </a:lnSpc>
              </a:pPr>
              <a:endParaRPr/>
            </a:p>
          </p:txBody>
        </p:sp>
      </p:grpSp>
      <p:pic>
        <p:nvPicPr>
          <p:cNvPr id="5" name="Picture 5"/>
          <p:cNvPicPr>
            <a:picLocks noChangeAspect="1"/>
          </p:cNvPicPr>
          <p:nvPr/>
        </p:nvPicPr>
        <p:blipFill>
          <a:blip r:embed="rId2"/>
          <a:srcRect l="6491" t="6202" b="6202"/>
          <a:stretch>
            <a:fillRect/>
          </a:stretch>
        </p:blipFill>
        <p:spPr>
          <a:xfrm>
            <a:off x="3924317" y="1028700"/>
            <a:ext cx="5853146" cy="8229600"/>
          </a:xfrm>
          <a:prstGeom prst="rect">
            <a:avLst/>
          </a:prstGeom>
        </p:spPr>
      </p:pic>
      <p:sp>
        <p:nvSpPr>
          <p:cNvPr id="6" name="TextBox 6"/>
          <p:cNvSpPr txBox="1"/>
          <p:nvPr/>
        </p:nvSpPr>
        <p:spPr>
          <a:xfrm>
            <a:off x="11704583" y="3210409"/>
            <a:ext cx="4637883" cy="1066602"/>
          </a:xfrm>
          <a:prstGeom prst="rect">
            <a:avLst/>
          </a:prstGeom>
        </p:spPr>
        <p:txBody>
          <a:bodyPr lIns="0" tIns="0" rIns="0" bIns="0" rtlCol="0" anchor="t">
            <a:spAutoFit/>
          </a:bodyPr>
          <a:lstStyle/>
          <a:p>
            <a:pPr algn="just">
              <a:lnSpc>
                <a:spcPts val="4200"/>
              </a:lnSpc>
            </a:pPr>
            <a:r>
              <a:rPr lang="en-US" sz="3000">
                <a:solidFill>
                  <a:srgbClr val="000000"/>
                </a:solidFill>
                <a:latin typeface="Roboto"/>
              </a:rPr>
              <a:t>European experiences/best practises/case studies </a:t>
            </a:r>
          </a:p>
        </p:txBody>
      </p:sp>
      <p:sp>
        <p:nvSpPr>
          <p:cNvPr id="7" name="TextBox 7"/>
          <p:cNvSpPr txBox="1"/>
          <p:nvPr/>
        </p:nvSpPr>
        <p:spPr>
          <a:xfrm>
            <a:off x="11704583" y="4299826"/>
            <a:ext cx="5364217" cy="711132"/>
          </a:xfrm>
          <a:prstGeom prst="rect">
            <a:avLst/>
          </a:prstGeom>
        </p:spPr>
        <p:txBody>
          <a:bodyPr lIns="0" tIns="0" rIns="0" bIns="0" rtlCol="0" anchor="t">
            <a:spAutoFit/>
          </a:bodyPr>
          <a:lstStyle/>
          <a:p>
            <a:pPr algn="l">
              <a:lnSpc>
                <a:spcPts val="2800"/>
              </a:lnSpc>
            </a:pPr>
            <a:r>
              <a:rPr lang="en-US" sz="2000">
                <a:solidFill>
                  <a:srgbClr val="000000"/>
                </a:solidFill>
                <a:latin typeface="Roboto"/>
              </a:rPr>
              <a:t>using in agritourism in formal and non-formal learning environment</a:t>
            </a:r>
          </a:p>
        </p:txBody>
      </p:sp>
      <p:sp>
        <p:nvSpPr>
          <p:cNvPr id="8" name="TextBox 8"/>
          <p:cNvSpPr txBox="1"/>
          <p:nvPr/>
        </p:nvSpPr>
        <p:spPr>
          <a:xfrm>
            <a:off x="11704583" y="7163958"/>
            <a:ext cx="5364217" cy="1415916"/>
          </a:xfrm>
          <a:prstGeom prst="rect">
            <a:avLst/>
          </a:prstGeom>
        </p:spPr>
        <p:txBody>
          <a:bodyPr lIns="0" tIns="0" rIns="0" bIns="0" rtlCol="0" anchor="t">
            <a:spAutoFit/>
          </a:bodyPr>
          <a:lstStyle/>
          <a:p>
            <a:pPr algn="l">
              <a:lnSpc>
                <a:spcPts val="2800"/>
              </a:lnSpc>
            </a:pPr>
            <a:r>
              <a:rPr lang="en-US" sz="2000">
                <a:solidFill>
                  <a:srgbClr val="000000"/>
                </a:solidFill>
                <a:latin typeface="Roboto"/>
              </a:rPr>
              <a:t>describing the necessary tourism challenges in  agritourism that would facilitate the development of the new tourism offers based on their previous experiences, etc.</a:t>
            </a:r>
          </a:p>
        </p:txBody>
      </p:sp>
      <p:sp>
        <p:nvSpPr>
          <p:cNvPr id="9" name="TextBox 9"/>
          <p:cNvSpPr txBox="1"/>
          <p:nvPr/>
        </p:nvSpPr>
        <p:spPr>
          <a:xfrm>
            <a:off x="11704583" y="5945087"/>
            <a:ext cx="4637883" cy="1066601"/>
          </a:xfrm>
          <a:prstGeom prst="rect">
            <a:avLst/>
          </a:prstGeom>
        </p:spPr>
        <p:txBody>
          <a:bodyPr lIns="0" tIns="0" rIns="0" bIns="0" rtlCol="0" anchor="t">
            <a:spAutoFit/>
          </a:bodyPr>
          <a:lstStyle/>
          <a:p>
            <a:pPr algn="l">
              <a:lnSpc>
                <a:spcPts val="4200"/>
              </a:lnSpc>
            </a:pPr>
            <a:r>
              <a:rPr lang="en-US" sz="3000">
                <a:solidFill>
                  <a:srgbClr val="000000"/>
                </a:solidFill>
                <a:latin typeface="Roboto"/>
              </a:rPr>
              <a:t>Interviews with agritourism experts</a:t>
            </a:r>
          </a:p>
        </p:txBody>
      </p:sp>
      <p:sp>
        <p:nvSpPr>
          <p:cNvPr id="10" name="TextBox 10"/>
          <p:cNvSpPr txBox="1"/>
          <p:nvPr/>
        </p:nvSpPr>
        <p:spPr>
          <a:xfrm>
            <a:off x="10592660" y="1320716"/>
            <a:ext cx="6666640" cy="880043"/>
          </a:xfrm>
          <a:prstGeom prst="rect">
            <a:avLst/>
          </a:prstGeom>
        </p:spPr>
        <p:txBody>
          <a:bodyPr lIns="0" tIns="0" rIns="0" bIns="0" rtlCol="0" anchor="t">
            <a:spAutoFit/>
          </a:bodyPr>
          <a:lstStyle/>
          <a:p>
            <a:pPr>
              <a:lnSpc>
                <a:spcPts val="6719"/>
              </a:lnSpc>
            </a:pPr>
            <a:r>
              <a:rPr lang="en-US" sz="5999">
                <a:solidFill>
                  <a:srgbClr val="000000"/>
                </a:solidFill>
                <a:latin typeface="Roboto"/>
              </a:rPr>
              <a:t>Two different tasks</a:t>
            </a:r>
          </a:p>
        </p:txBody>
      </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74576" y="3286609"/>
            <a:ext cx="621273" cy="591904"/>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74576" y="5953934"/>
            <a:ext cx="621273" cy="5919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49101" y="0"/>
            <a:ext cx="6638899" cy="10287000"/>
            <a:chOff x="0" y="0"/>
            <a:chExt cx="8851866" cy="13716000"/>
          </a:xfrm>
        </p:grpSpPr>
        <p:pic>
          <p:nvPicPr>
            <p:cNvPr id="3" name="Picture 3"/>
            <p:cNvPicPr>
              <a:picLocks noChangeAspect="1"/>
            </p:cNvPicPr>
            <p:nvPr/>
          </p:nvPicPr>
          <p:blipFill>
            <a:blip r:embed="rId2"/>
            <a:srcRect l="6975" r="6975"/>
            <a:stretch>
              <a:fillRect/>
            </a:stretch>
          </p:blipFill>
          <p:spPr>
            <a:xfrm>
              <a:off x="0" y="0"/>
              <a:ext cx="8851866" cy="13716000"/>
            </a:xfrm>
            <a:prstGeom prst="rect">
              <a:avLst/>
            </a:prstGeom>
          </p:spPr>
        </p:pic>
      </p:grpSp>
      <p:grpSp>
        <p:nvGrpSpPr>
          <p:cNvPr id="4" name="Group 4"/>
          <p:cNvGrpSpPr/>
          <p:nvPr/>
        </p:nvGrpSpPr>
        <p:grpSpPr>
          <a:xfrm>
            <a:off x="827979" y="3636344"/>
            <a:ext cx="8659022" cy="4608195"/>
            <a:chOff x="0" y="0"/>
            <a:chExt cx="2280566" cy="1213681"/>
          </a:xfrm>
        </p:grpSpPr>
        <p:sp>
          <p:nvSpPr>
            <p:cNvPr id="5" name="Freeform 5"/>
            <p:cNvSpPr/>
            <p:nvPr/>
          </p:nvSpPr>
          <p:spPr>
            <a:xfrm>
              <a:off x="0" y="0"/>
              <a:ext cx="2280566" cy="1213681"/>
            </a:xfrm>
            <a:custGeom>
              <a:avLst/>
              <a:gdLst/>
              <a:ahLst/>
              <a:cxnLst/>
              <a:rect l="l" t="t" r="r" b="b"/>
              <a:pathLst>
                <a:path w="2280566" h="1213681">
                  <a:moveTo>
                    <a:pt x="0" y="0"/>
                  </a:moveTo>
                  <a:lnTo>
                    <a:pt x="2280566" y="0"/>
                  </a:lnTo>
                  <a:lnTo>
                    <a:pt x="2280566" y="1213681"/>
                  </a:lnTo>
                  <a:lnTo>
                    <a:pt x="0" y="1213681"/>
                  </a:lnTo>
                  <a:close/>
                </a:path>
              </a:pathLst>
            </a:custGeom>
            <a:solidFill>
              <a:srgbClr val="006601"/>
            </a:solidFill>
          </p:spPr>
          <p:txBody>
            <a:bodyPr/>
            <a:lstStyle/>
            <a:p>
              <a:endParaRPr lang="el-GR"/>
            </a:p>
          </p:txBody>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7" name="TextBox 7"/>
          <p:cNvSpPr txBox="1"/>
          <p:nvPr/>
        </p:nvSpPr>
        <p:spPr>
          <a:xfrm>
            <a:off x="991701" y="1076325"/>
            <a:ext cx="6697939" cy="2085876"/>
          </a:xfrm>
          <a:prstGeom prst="rect">
            <a:avLst/>
          </a:prstGeom>
        </p:spPr>
        <p:txBody>
          <a:bodyPr lIns="0" tIns="0" rIns="0" bIns="0" rtlCol="0" anchor="t">
            <a:spAutoFit/>
          </a:bodyPr>
          <a:lstStyle/>
          <a:p>
            <a:pPr>
              <a:lnSpc>
                <a:spcPts val="5400"/>
              </a:lnSpc>
            </a:pPr>
            <a:r>
              <a:rPr lang="en-US" sz="5000">
                <a:solidFill>
                  <a:srgbClr val="000000"/>
                </a:solidFill>
                <a:latin typeface="Roboto"/>
              </a:rPr>
              <a:t>European experiences/best practises/case studies </a:t>
            </a:r>
          </a:p>
        </p:txBody>
      </p:sp>
      <p:sp>
        <p:nvSpPr>
          <p:cNvPr id="8" name="TextBox 8"/>
          <p:cNvSpPr txBox="1"/>
          <p:nvPr/>
        </p:nvSpPr>
        <p:spPr>
          <a:xfrm>
            <a:off x="1032351" y="4021741"/>
            <a:ext cx="7100821" cy="740912"/>
          </a:xfrm>
          <a:prstGeom prst="rect">
            <a:avLst/>
          </a:prstGeom>
        </p:spPr>
        <p:txBody>
          <a:bodyPr lIns="0" tIns="0" rIns="0" bIns="0" rtlCol="0" anchor="t">
            <a:spAutoFit/>
          </a:bodyPr>
          <a:lstStyle/>
          <a:p>
            <a:pPr algn="just">
              <a:lnSpc>
                <a:spcPts val="2940"/>
              </a:lnSpc>
            </a:pPr>
            <a:r>
              <a:rPr lang="en-US" sz="2000">
                <a:solidFill>
                  <a:srgbClr val="FFFFFF"/>
                </a:solidFill>
                <a:latin typeface="Roboto"/>
              </a:rPr>
              <a:t>Collection of consistent and coherent contributions from all partners based on: </a:t>
            </a: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3364">
            <a:off x="1802894" y="5121468"/>
            <a:ext cx="432677" cy="394916"/>
          </a:xfrm>
          <a:prstGeom prst="rect">
            <a:avLst/>
          </a:prstGeom>
        </p:spPr>
      </p:pic>
      <p:sp>
        <p:nvSpPr>
          <p:cNvPr id="10" name="TextBox 10"/>
          <p:cNvSpPr txBox="1"/>
          <p:nvPr/>
        </p:nvSpPr>
        <p:spPr>
          <a:xfrm>
            <a:off x="2489363" y="5110980"/>
            <a:ext cx="5867963" cy="358742"/>
          </a:xfrm>
          <a:prstGeom prst="rect">
            <a:avLst/>
          </a:prstGeom>
        </p:spPr>
        <p:txBody>
          <a:bodyPr lIns="0" tIns="0" rIns="0" bIns="0" rtlCol="0" anchor="t">
            <a:spAutoFit/>
          </a:bodyPr>
          <a:lstStyle/>
          <a:p>
            <a:pPr algn="just">
              <a:lnSpc>
                <a:spcPts val="2800"/>
              </a:lnSpc>
              <a:spcBef>
                <a:spcPct val="0"/>
              </a:spcBef>
            </a:pPr>
            <a:r>
              <a:rPr lang="en-US" sz="2000" spc="184">
                <a:solidFill>
                  <a:srgbClr val="FFFFFF"/>
                </a:solidFill>
                <a:latin typeface="Roboto"/>
              </a:rPr>
              <a:t>case studies of agritourism in each country</a:t>
            </a:r>
          </a:p>
        </p:txBody>
      </p:sp>
      <p:sp>
        <p:nvSpPr>
          <p:cNvPr id="11" name="TextBox 11"/>
          <p:cNvSpPr txBox="1"/>
          <p:nvPr/>
        </p:nvSpPr>
        <p:spPr>
          <a:xfrm>
            <a:off x="2489363" y="5762625"/>
            <a:ext cx="6601695" cy="358742"/>
          </a:xfrm>
          <a:prstGeom prst="rect">
            <a:avLst/>
          </a:prstGeom>
        </p:spPr>
        <p:txBody>
          <a:bodyPr lIns="0" tIns="0" rIns="0" bIns="0" rtlCol="0" anchor="t">
            <a:spAutoFit/>
          </a:bodyPr>
          <a:lstStyle/>
          <a:p>
            <a:pPr algn="just">
              <a:lnSpc>
                <a:spcPts val="2800"/>
              </a:lnSpc>
              <a:spcBef>
                <a:spcPct val="0"/>
              </a:spcBef>
            </a:pPr>
            <a:r>
              <a:rPr lang="en-US" sz="2000" spc="184">
                <a:solidFill>
                  <a:srgbClr val="FFFFFF"/>
                </a:solidFill>
                <a:latin typeface="Roboto"/>
              </a:rPr>
              <a:t>different definitions of agritourism</a:t>
            </a:r>
          </a:p>
        </p:txBody>
      </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3364">
            <a:off x="1802894" y="5765960"/>
            <a:ext cx="432677" cy="394916"/>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3364">
            <a:off x="1802894" y="6462753"/>
            <a:ext cx="432677" cy="394916"/>
          </a:xfrm>
          <a:prstGeom prst="rect">
            <a:avLst/>
          </a:prstGeom>
        </p:spPr>
      </p:pic>
      <p:sp>
        <p:nvSpPr>
          <p:cNvPr id="14" name="TextBox 14"/>
          <p:cNvSpPr txBox="1"/>
          <p:nvPr/>
        </p:nvSpPr>
        <p:spPr>
          <a:xfrm>
            <a:off x="2489363" y="6276068"/>
            <a:ext cx="6601695" cy="711134"/>
          </a:xfrm>
          <a:prstGeom prst="rect">
            <a:avLst/>
          </a:prstGeom>
        </p:spPr>
        <p:txBody>
          <a:bodyPr lIns="0" tIns="0" rIns="0" bIns="0" rtlCol="0" anchor="t">
            <a:spAutoFit/>
          </a:bodyPr>
          <a:lstStyle/>
          <a:p>
            <a:pPr algn="just">
              <a:lnSpc>
                <a:spcPts val="2800"/>
              </a:lnSpc>
              <a:spcBef>
                <a:spcPct val="0"/>
              </a:spcBef>
            </a:pPr>
            <a:r>
              <a:rPr lang="en-US" sz="2000" spc="184">
                <a:solidFill>
                  <a:srgbClr val="FFFFFF"/>
                </a:solidFill>
                <a:latin typeface="Roboto"/>
              </a:rPr>
              <a:t>a presentation of the existing agritourism offer at national level </a:t>
            </a:r>
          </a:p>
        </p:txBody>
      </p:sp>
      <p:sp>
        <p:nvSpPr>
          <p:cNvPr id="15" name="TextBox 15"/>
          <p:cNvSpPr txBox="1"/>
          <p:nvPr/>
        </p:nvSpPr>
        <p:spPr>
          <a:xfrm>
            <a:off x="2489363" y="7196752"/>
            <a:ext cx="6601695" cy="711134"/>
          </a:xfrm>
          <a:prstGeom prst="rect">
            <a:avLst/>
          </a:prstGeom>
        </p:spPr>
        <p:txBody>
          <a:bodyPr lIns="0" tIns="0" rIns="0" bIns="0" rtlCol="0" anchor="t">
            <a:spAutoFit/>
          </a:bodyPr>
          <a:lstStyle/>
          <a:p>
            <a:pPr algn="just">
              <a:lnSpc>
                <a:spcPts val="2800"/>
              </a:lnSpc>
              <a:spcBef>
                <a:spcPct val="0"/>
              </a:spcBef>
            </a:pPr>
            <a:r>
              <a:rPr lang="en-US" sz="2000" spc="184">
                <a:solidFill>
                  <a:srgbClr val="FFFFFF"/>
                </a:solidFill>
                <a:latin typeface="Roboto"/>
              </a:rPr>
              <a:t>the identification of training needs and skills of young (or aspiring) agritourism entrepreneurs</a:t>
            </a:r>
          </a:p>
        </p:txBody>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3364">
            <a:off x="1802894" y="7383436"/>
            <a:ext cx="432677" cy="3949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49101" y="0"/>
            <a:ext cx="6638899" cy="10287000"/>
            <a:chOff x="0" y="0"/>
            <a:chExt cx="8851866" cy="13716000"/>
          </a:xfrm>
        </p:grpSpPr>
        <p:pic>
          <p:nvPicPr>
            <p:cNvPr id="3" name="Picture 3"/>
            <p:cNvPicPr>
              <a:picLocks noChangeAspect="1"/>
            </p:cNvPicPr>
            <p:nvPr/>
          </p:nvPicPr>
          <p:blipFill>
            <a:blip r:embed="rId2"/>
            <a:srcRect l="28622" r="28622"/>
            <a:stretch>
              <a:fillRect/>
            </a:stretch>
          </p:blipFill>
          <p:spPr>
            <a:xfrm>
              <a:off x="0" y="0"/>
              <a:ext cx="8851866" cy="13716000"/>
            </a:xfrm>
            <a:prstGeom prst="rect">
              <a:avLst/>
            </a:prstGeom>
          </p:spPr>
        </p:pic>
      </p:grpSp>
      <p:grpSp>
        <p:nvGrpSpPr>
          <p:cNvPr id="4" name="Group 4"/>
          <p:cNvGrpSpPr/>
          <p:nvPr/>
        </p:nvGrpSpPr>
        <p:grpSpPr>
          <a:xfrm>
            <a:off x="9200592" y="1028700"/>
            <a:ext cx="8058708" cy="2998260"/>
            <a:chOff x="0" y="0"/>
            <a:chExt cx="2122458" cy="789665"/>
          </a:xfrm>
        </p:grpSpPr>
        <p:sp>
          <p:nvSpPr>
            <p:cNvPr id="5" name="Freeform 5"/>
            <p:cNvSpPr/>
            <p:nvPr/>
          </p:nvSpPr>
          <p:spPr>
            <a:xfrm>
              <a:off x="0" y="0"/>
              <a:ext cx="2122458" cy="789665"/>
            </a:xfrm>
            <a:custGeom>
              <a:avLst/>
              <a:gdLst/>
              <a:ahLst/>
              <a:cxnLst/>
              <a:rect l="l" t="t" r="r" b="b"/>
              <a:pathLst>
                <a:path w="2122458" h="789665">
                  <a:moveTo>
                    <a:pt x="0" y="0"/>
                  </a:moveTo>
                  <a:lnTo>
                    <a:pt x="2122458" y="0"/>
                  </a:lnTo>
                  <a:lnTo>
                    <a:pt x="2122458" y="789665"/>
                  </a:lnTo>
                  <a:lnTo>
                    <a:pt x="0" y="789665"/>
                  </a:lnTo>
                  <a:close/>
                </a:path>
              </a:pathLst>
            </a:custGeom>
            <a:solidFill>
              <a:srgbClr val="006601"/>
            </a:solidFill>
          </p:spPr>
          <p:txBody>
            <a:bodyPr/>
            <a:lstStyle/>
            <a:p>
              <a:endParaRPr lang="el-GR"/>
            </a:p>
          </p:txBody>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991701" y="5572164"/>
            <a:ext cx="8058708" cy="2998260"/>
            <a:chOff x="0" y="0"/>
            <a:chExt cx="2122458" cy="789665"/>
          </a:xfrm>
        </p:grpSpPr>
        <p:sp>
          <p:nvSpPr>
            <p:cNvPr id="8" name="Freeform 8"/>
            <p:cNvSpPr/>
            <p:nvPr/>
          </p:nvSpPr>
          <p:spPr>
            <a:xfrm>
              <a:off x="0" y="0"/>
              <a:ext cx="2122458" cy="789665"/>
            </a:xfrm>
            <a:custGeom>
              <a:avLst/>
              <a:gdLst/>
              <a:ahLst/>
              <a:cxnLst/>
              <a:rect l="l" t="t" r="r" b="b"/>
              <a:pathLst>
                <a:path w="2122458" h="789665">
                  <a:moveTo>
                    <a:pt x="0" y="0"/>
                  </a:moveTo>
                  <a:lnTo>
                    <a:pt x="2122458" y="0"/>
                  </a:lnTo>
                  <a:lnTo>
                    <a:pt x="2122458" y="789665"/>
                  </a:lnTo>
                  <a:lnTo>
                    <a:pt x="0" y="789665"/>
                  </a:lnTo>
                  <a:close/>
                </a:path>
              </a:pathLst>
            </a:custGeom>
            <a:solidFill>
              <a:srgbClr val="006601"/>
            </a:solidFill>
          </p:spPr>
          <p:txBody>
            <a:bodyPr/>
            <a:lstStyle/>
            <a:p>
              <a:endParaRPr lang="el-GR"/>
            </a:p>
          </p:txBody>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312" y="6354916"/>
            <a:ext cx="1527714" cy="1623897"/>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40000" y="1664467"/>
            <a:ext cx="1459153" cy="1688625"/>
          </a:xfrm>
          <a:prstGeom prst="rect">
            <a:avLst/>
          </a:prstGeom>
        </p:spPr>
      </p:pic>
      <p:grpSp>
        <p:nvGrpSpPr>
          <p:cNvPr id="12" name="Group 12"/>
          <p:cNvGrpSpPr/>
          <p:nvPr/>
        </p:nvGrpSpPr>
        <p:grpSpPr>
          <a:xfrm>
            <a:off x="1721729" y="1588558"/>
            <a:ext cx="2590136" cy="788542"/>
            <a:chOff x="0" y="0"/>
            <a:chExt cx="682176" cy="207682"/>
          </a:xfrm>
        </p:grpSpPr>
        <p:sp>
          <p:nvSpPr>
            <p:cNvPr id="13" name="Freeform 13"/>
            <p:cNvSpPr/>
            <p:nvPr/>
          </p:nvSpPr>
          <p:spPr>
            <a:xfrm>
              <a:off x="0" y="0"/>
              <a:ext cx="682176" cy="207682"/>
            </a:xfrm>
            <a:custGeom>
              <a:avLst/>
              <a:gdLst/>
              <a:ahLst/>
              <a:cxnLst/>
              <a:rect l="l" t="t" r="r" b="b"/>
              <a:pathLst>
                <a:path w="682176" h="207682">
                  <a:moveTo>
                    <a:pt x="0" y="0"/>
                  </a:moveTo>
                  <a:lnTo>
                    <a:pt x="682176" y="0"/>
                  </a:lnTo>
                  <a:lnTo>
                    <a:pt x="682176" y="207682"/>
                  </a:lnTo>
                  <a:lnTo>
                    <a:pt x="0" y="207682"/>
                  </a:lnTo>
                  <a:close/>
                </a:path>
              </a:pathLst>
            </a:custGeom>
            <a:solidFill>
              <a:srgbClr val="79B507"/>
            </a:solidFill>
          </p:spPr>
          <p:txBody>
            <a:bodyPr/>
            <a:lstStyle/>
            <a:p>
              <a:endParaRPr lang="el-GR"/>
            </a:p>
          </p:txBody>
        </p:sp>
        <p:sp>
          <p:nvSpPr>
            <p:cNvPr id="14" name="TextBox 1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991701" y="1306595"/>
            <a:ext cx="5841569" cy="798796"/>
          </a:xfrm>
          <a:prstGeom prst="rect">
            <a:avLst/>
          </a:prstGeom>
        </p:spPr>
        <p:txBody>
          <a:bodyPr lIns="0" tIns="0" rIns="0" bIns="0" rtlCol="0" anchor="t">
            <a:spAutoFit/>
          </a:bodyPr>
          <a:lstStyle/>
          <a:p>
            <a:pPr>
              <a:lnSpc>
                <a:spcPts val="6159"/>
              </a:lnSpc>
            </a:pPr>
            <a:r>
              <a:rPr lang="en-US" sz="5499">
                <a:solidFill>
                  <a:srgbClr val="000000"/>
                </a:solidFill>
                <a:latin typeface="Roboto"/>
              </a:rPr>
              <a:t>Sweden</a:t>
            </a:r>
          </a:p>
        </p:txBody>
      </p:sp>
      <p:sp>
        <p:nvSpPr>
          <p:cNvPr id="16" name="TextBox 16"/>
          <p:cNvSpPr txBox="1"/>
          <p:nvPr/>
        </p:nvSpPr>
        <p:spPr>
          <a:xfrm>
            <a:off x="11194477" y="2964928"/>
            <a:ext cx="5599716" cy="740912"/>
          </a:xfrm>
          <a:prstGeom prst="rect">
            <a:avLst/>
          </a:prstGeom>
        </p:spPr>
        <p:txBody>
          <a:bodyPr lIns="0" tIns="0" rIns="0" bIns="0" rtlCol="0" anchor="t">
            <a:spAutoFit/>
          </a:bodyPr>
          <a:lstStyle/>
          <a:p>
            <a:pPr>
              <a:lnSpc>
                <a:spcPts val="2940"/>
              </a:lnSpc>
            </a:pPr>
            <a:r>
              <a:rPr lang="en-US" sz="2000">
                <a:solidFill>
                  <a:srgbClr val="FFFFFF"/>
                </a:solidFill>
                <a:latin typeface="Roboto"/>
              </a:rPr>
              <a:t> 3-year upper secondary programme in nature tourism</a:t>
            </a:r>
          </a:p>
        </p:txBody>
      </p:sp>
      <p:sp>
        <p:nvSpPr>
          <p:cNvPr id="17" name="TextBox 17"/>
          <p:cNvSpPr txBox="1"/>
          <p:nvPr/>
        </p:nvSpPr>
        <p:spPr>
          <a:xfrm>
            <a:off x="991701" y="2681900"/>
            <a:ext cx="7100821" cy="1219565"/>
          </a:xfrm>
          <a:prstGeom prst="rect">
            <a:avLst/>
          </a:prstGeom>
        </p:spPr>
        <p:txBody>
          <a:bodyPr lIns="0" tIns="0" rIns="0" bIns="0" rtlCol="0" anchor="t">
            <a:spAutoFit/>
          </a:bodyPr>
          <a:lstStyle/>
          <a:p>
            <a:pPr>
              <a:lnSpc>
                <a:spcPts val="3234"/>
              </a:lnSpc>
            </a:pPr>
            <a:r>
              <a:rPr lang="en-US" sz="2200">
                <a:solidFill>
                  <a:srgbClr val="000000"/>
                </a:solidFill>
                <a:latin typeface="Roboto"/>
              </a:rPr>
              <a:t>Agritourism or agriturism in Swedish is a term that is not used very often in Swedish literature, and even less so in spoken language.</a:t>
            </a:r>
          </a:p>
        </p:txBody>
      </p:sp>
      <p:sp>
        <p:nvSpPr>
          <p:cNvPr id="18" name="TextBox 18"/>
          <p:cNvSpPr txBox="1"/>
          <p:nvPr/>
        </p:nvSpPr>
        <p:spPr>
          <a:xfrm>
            <a:off x="3016797" y="5935739"/>
            <a:ext cx="2698737" cy="622803"/>
          </a:xfrm>
          <a:prstGeom prst="rect">
            <a:avLst/>
          </a:prstGeom>
        </p:spPr>
        <p:txBody>
          <a:bodyPr lIns="0" tIns="0" rIns="0" bIns="0" rtlCol="0" anchor="t">
            <a:spAutoFit/>
          </a:bodyPr>
          <a:lstStyle/>
          <a:p>
            <a:pPr>
              <a:lnSpc>
                <a:spcPts val="5144"/>
              </a:lnSpc>
            </a:pPr>
            <a:r>
              <a:rPr lang="en-US" sz="3499">
                <a:solidFill>
                  <a:srgbClr val="FFFFFF"/>
                </a:solidFill>
                <a:latin typeface="Roboto Bold"/>
              </a:rPr>
              <a:t>Case studies</a:t>
            </a:r>
          </a:p>
        </p:txBody>
      </p:sp>
      <p:sp>
        <p:nvSpPr>
          <p:cNvPr id="19" name="TextBox 19"/>
          <p:cNvSpPr txBox="1"/>
          <p:nvPr/>
        </p:nvSpPr>
        <p:spPr>
          <a:xfrm>
            <a:off x="11194477" y="1463500"/>
            <a:ext cx="5291006" cy="1419027"/>
          </a:xfrm>
          <a:prstGeom prst="rect">
            <a:avLst/>
          </a:prstGeom>
        </p:spPr>
        <p:txBody>
          <a:bodyPr lIns="0" tIns="0" rIns="0" bIns="0" rtlCol="0" anchor="t">
            <a:spAutoFit/>
          </a:bodyPr>
          <a:lstStyle/>
          <a:p>
            <a:pPr>
              <a:lnSpc>
                <a:spcPts val="3719"/>
              </a:lnSpc>
            </a:pPr>
            <a:r>
              <a:rPr lang="en-US" sz="3099">
                <a:solidFill>
                  <a:srgbClr val="FFFFFF"/>
                </a:solidFill>
                <a:latin typeface="Roboto Bold"/>
              </a:rPr>
              <a:t>Naturturismföretagen "Companies for Nature Tourism"</a:t>
            </a:r>
          </a:p>
        </p:txBody>
      </p:sp>
      <p:sp>
        <p:nvSpPr>
          <p:cNvPr id="20" name="TextBox 20"/>
          <p:cNvSpPr txBox="1"/>
          <p:nvPr/>
        </p:nvSpPr>
        <p:spPr>
          <a:xfrm>
            <a:off x="3016797" y="6839014"/>
            <a:ext cx="4008515" cy="560451"/>
          </a:xfrm>
          <a:prstGeom prst="rect">
            <a:avLst/>
          </a:prstGeom>
        </p:spPr>
        <p:txBody>
          <a:bodyPr lIns="0" tIns="0" rIns="0" bIns="0" rtlCol="0" anchor="t">
            <a:spAutoFit/>
          </a:bodyPr>
          <a:lstStyle/>
          <a:p>
            <a:pPr>
              <a:lnSpc>
                <a:spcPts val="4556"/>
              </a:lnSpc>
            </a:pPr>
            <a:r>
              <a:rPr lang="en-US" sz="3099">
                <a:solidFill>
                  <a:srgbClr val="FFFFFF"/>
                </a:solidFill>
                <a:latin typeface="Roboto"/>
              </a:rPr>
              <a:t>Tiraholm Fish farm</a:t>
            </a:r>
          </a:p>
        </p:txBody>
      </p:sp>
      <p:sp>
        <p:nvSpPr>
          <p:cNvPr id="21" name="TextBox 21"/>
          <p:cNvSpPr txBox="1"/>
          <p:nvPr/>
        </p:nvSpPr>
        <p:spPr>
          <a:xfrm>
            <a:off x="3016797" y="7551147"/>
            <a:ext cx="4008515" cy="560451"/>
          </a:xfrm>
          <a:prstGeom prst="rect">
            <a:avLst/>
          </a:prstGeom>
        </p:spPr>
        <p:txBody>
          <a:bodyPr lIns="0" tIns="0" rIns="0" bIns="0" rtlCol="0" anchor="t">
            <a:spAutoFit/>
          </a:bodyPr>
          <a:lstStyle/>
          <a:p>
            <a:pPr>
              <a:lnSpc>
                <a:spcPts val="4556"/>
              </a:lnSpc>
            </a:pPr>
            <a:r>
              <a:rPr lang="en-US" sz="3099">
                <a:solidFill>
                  <a:srgbClr val="FFFFFF"/>
                </a:solidFill>
                <a:latin typeface="Roboto"/>
              </a:rPr>
              <a:t>Skullaryd Moose Park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0" r="10000"/>
          <a:stretch>
            <a:fillRect/>
          </a:stretch>
        </p:blipFill>
        <p:spPr>
          <a:xfrm>
            <a:off x="12115800" y="0"/>
            <a:ext cx="6172200" cy="10287000"/>
          </a:xfrm>
          <a:prstGeom prst="rect">
            <a:avLst/>
          </a:prstGeom>
        </p:spPr>
      </p:pic>
      <p:grpSp>
        <p:nvGrpSpPr>
          <p:cNvPr id="3" name="Group 3"/>
          <p:cNvGrpSpPr/>
          <p:nvPr/>
        </p:nvGrpSpPr>
        <p:grpSpPr>
          <a:xfrm>
            <a:off x="-125285" y="1534478"/>
            <a:ext cx="4578209" cy="870488"/>
            <a:chOff x="0" y="0"/>
            <a:chExt cx="1205783" cy="229264"/>
          </a:xfrm>
        </p:grpSpPr>
        <p:sp>
          <p:nvSpPr>
            <p:cNvPr id="4" name="Freeform 4"/>
            <p:cNvSpPr/>
            <p:nvPr/>
          </p:nvSpPr>
          <p:spPr>
            <a:xfrm>
              <a:off x="0" y="0"/>
              <a:ext cx="1205783" cy="229264"/>
            </a:xfrm>
            <a:custGeom>
              <a:avLst/>
              <a:gdLst/>
              <a:ahLst/>
              <a:cxnLst/>
              <a:rect l="l" t="t" r="r" b="b"/>
              <a:pathLst>
                <a:path w="1205783" h="229264">
                  <a:moveTo>
                    <a:pt x="0" y="0"/>
                  </a:moveTo>
                  <a:lnTo>
                    <a:pt x="1205783" y="0"/>
                  </a:lnTo>
                  <a:lnTo>
                    <a:pt x="1205783" y="229264"/>
                  </a:lnTo>
                  <a:lnTo>
                    <a:pt x="0" y="229264"/>
                  </a:lnTo>
                  <a:close/>
                </a:path>
              </a:pathLst>
            </a:custGeom>
            <a:solidFill>
              <a:srgbClr val="79B507"/>
            </a:solidFill>
          </p:spPr>
          <p:txBody>
            <a:bodyPr/>
            <a:lstStyle/>
            <a:p>
              <a:endParaRPr lang="el-GR"/>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646681" y="6172200"/>
            <a:ext cx="10502117" cy="3740989"/>
            <a:chOff x="0" y="0"/>
            <a:chExt cx="14002823" cy="4987985"/>
          </a:xfrm>
        </p:grpSpPr>
        <p:pic>
          <p:nvPicPr>
            <p:cNvPr id="7" name="Picture 7"/>
            <p:cNvPicPr>
              <a:picLocks noChangeAspect="1"/>
            </p:cNvPicPr>
            <p:nvPr/>
          </p:nvPicPr>
          <p:blipFill>
            <a:blip r:embed="rId3"/>
            <a:srcRect t="42893" b="30391"/>
            <a:stretch>
              <a:fillRect/>
            </a:stretch>
          </p:blipFill>
          <p:spPr>
            <a:xfrm>
              <a:off x="0" y="0"/>
              <a:ext cx="14002823" cy="4987985"/>
            </a:xfrm>
            <a:prstGeom prst="rect">
              <a:avLst/>
            </a:prstGeom>
          </p:spPr>
        </p:pic>
      </p:grpSp>
      <p:grpSp>
        <p:nvGrpSpPr>
          <p:cNvPr id="8" name="Group 8"/>
          <p:cNvGrpSpPr/>
          <p:nvPr/>
        </p:nvGrpSpPr>
        <p:grpSpPr>
          <a:xfrm>
            <a:off x="9757160" y="6172200"/>
            <a:ext cx="7502140" cy="3740989"/>
            <a:chOff x="0" y="0"/>
            <a:chExt cx="1975872" cy="985281"/>
          </a:xfrm>
        </p:grpSpPr>
        <p:sp>
          <p:nvSpPr>
            <p:cNvPr id="9" name="Freeform 9"/>
            <p:cNvSpPr/>
            <p:nvPr/>
          </p:nvSpPr>
          <p:spPr>
            <a:xfrm>
              <a:off x="0" y="0"/>
              <a:ext cx="1975872" cy="985281"/>
            </a:xfrm>
            <a:custGeom>
              <a:avLst/>
              <a:gdLst/>
              <a:ahLst/>
              <a:cxnLst/>
              <a:rect l="l" t="t" r="r" b="b"/>
              <a:pathLst>
                <a:path w="1975872" h="985281">
                  <a:moveTo>
                    <a:pt x="0" y="0"/>
                  </a:moveTo>
                  <a:lnTo>
                    <a:pt x="1975872" y="0"/>
                  </a:lnTo>
                  <a:lnTo>
                    <a:pt x="1975872" y="985281"/>
                  </a:lnTo>
                  <a:lnTo>
                    <a:pt x="0" y="985281"/>
                  </a:lnTo>
                  <a:close/>
                </a:path>
              </a:pathLst>
            </a:custGeom>
            <a:solidFill>
              <a:srgbClr val="006601"/>
            </a:solidFill>
          </p:spPr>
          <p:txBody>
            <a:bodyPr/>
            <a:lstStyle/>
            <a:p>
              <a:endParaRPr lang="el-GR"/>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1028700" y="1028700"/>
            <a:ext cx="7487686" cy="880043"/>
          </a:xfrm>
          <a:prstGeom prst="rect">
            <a:avLst/>
          </a:prstGeom>
        </p:spPr>
        <p:txBody>
          <a:bodyPr lIns="0" tIns="0" rIns="0" bIns="0" rtlCol="0" anchor="t">
            <a:spAutoFit/>
          </a:bodyPr>
          <a:lstStyle/>
          <a:p>
            <a:pPr>
              <a:lnSpc>
                <a:spcPts val="6719"/>
              </a:lnSpc>
            </a:pPr>
            <a:r>
              <a:rPr lang="en-US" sz="5999">
                <a:solidFill>
                  <a:srgbClr val="000000"/>
                </a:solidFill>
                <a:latin typeface="Roboto"/>
              </a:rPr>
              <a:t>Greece</a:t>
            </a:r>
          </a:p>
        </p:txBody>
      </p:sp>
      <p:sp>
        <p:nvSpPr>
          <p:cNvPr id="12" name="TextBox 12"/>
          <p:cNvSpPr txBox="1"/>
          <p:nvPr/>
        </p:nvSpPr>
        <p:spPr>
          <a:xfrm>
            <a:off x="10019623" y="6317598"/>
            <a:ext cx="2776796" cy="433766"/>
          </a:xfrm>
          <a:prstGeom prst="rect">
            <a:avLst/>
          </a:prstGeom>
        </p:spPr>
        <p:txBody>
          <a:bodyPr lIns="0" tIns="0" rIns="0" bIns="0" rtlCol="0" anchor="t">
            <a:spAutoFit/>
          </a:bodyPr>
          <a:lstStyle/>
          <a:p>
            <a:pPr>
              <a:lnSpc>
                <a:spcPts val="3364"/>
              </a:lnSpc>
            </a:pPr>
            <a:r>
              <a:rPr lang="en-US" sz="2900">
                <a:solidFill>
                  <a:srgbClr val="FFFFFF"/>
                </a:solidFill>
                <a:latin typeface="Roboto"/>
              </a:rPr>
              <a:t>Case Studies</a:t>
            </a:r>
          </a:p>
        </p:txBody>
      </p:sp>
      <p:sp>
        <p:nvSpPr>
          <p:cNvPr id="13" name="TextBox 13"/>
          <p:cNvSpPr txBox="1"/>
          <p:nvPr/>
        </p:nvSpPr>
        <p:spPr>
          <a:xfrm>
            <a:off x="10101594" y="6856139"/>
            <a:ext cx="6074941" cy="438018"/>
          </a:xfrm>
          <a:prstGeom prst="rect">
            <a:avLst/>
          </a:prstGeom>
        </p:spPr>
        <p:txBody>
          <a:bodyPr lIns="0" tIns="0" rIns="0" bIns="0" rtlCol="0" anchor="t">
            <a:spAutoFit/>
          </a:bodyPr>
          <a:lstStyle/>
          <a:p>
            <a:pPr>
              <a:lnSpc>
                <a:spcPts val="3674"/>
              </a:lnSpc>
            </a:pPr>
            <a:r>
              <a:rPr lang="en-US" sz="2499">
                <a:solidFill>
                  <a:srgbClr val="FFFFFF"/>
                </a:solidFill>
                <a:latin typeface="Roboto"/>
              </a:rPr>
              <a:t>Agritourism Cooperative Entrepreneurship</a:t>
            </a:r>
          </a:p>
        </p:txBody>
      </p:sp>
      <p:sp>
        <p:nvSpPr>
          <p:cNvPr id="14" name="TextBox 14"/>
          <p:cNvSpPr txBox="1"/>
          <p:nvPr/>
        </p:nvSpPr>
        <p:spPr>
          <a:xfrm>
            <a:off x="1028700" y="2724846"/>
            <a:ext cx="7238393" cy="660268"/>
          </a:xfrm>
          <a:prstGeom prst="rect">
            <a:avLst/>
          </a:prstGeom>
        </p:spPr>
        <p:txBody>
          <a:bodyPr lIns="0" tIns="0" rIns="0" bIns="0" rtlCol="0" anchor="t">
            <a:spAutoFit/>
          </a:bodyPr>
          <a:lstStyle/>
          <a:p>
            <a:pPr>
              <a:lnSpc>
                <a:spcPts val="2600"/>
              </a:lnSpc>
            </a:pPr>
            <a:r>
              <a:rPr lang="en-US" sz="2000">
                <a:solidFill>
                  <a:srgbClr val="404040"/>
                </a:solidFill>
                <a:latin typeface="Roboto"/>
              </a:rPr>
              <a:t>The roots of agritourism in Greece lie in various forms of rural tourism </a:t>
            </a:r>
          </a:p>
        </p:txBody>
      </p:sp>
      <p:sp>
        <p:nvSpPr>
          <p:cNvPr id="15" name="TextBox 15"/>
          <p:cNvSpPr txBox="1"/>
          <p:nvPr/>
        </p:nvSpPr>
        <p:spPr>
          <a:xfrm>
            <a:off x="1028700" y="3708964"/>
            <a:ext cx="7238393" cy="336484"/>
          </a:xfrm>
          <a:prstGeom prst="rect">
            <a:avLst/>
          </a:prstGeom>
        </p:spPr>
        <p:txBody>
          <a:bodyPr lIns="0" tIns="0" rIns="0" bIns="0" rtlCol="0" anchor="t">
            <a:spAutoFit/>
          </a:bodyPr>
          <a:lstStyle/>
          <a:p>
            <a:pPr marL="431801" lvl="1" indent="-215900">
              <a:lnSpc>
                <a:spcPts val="2600"/>
              </a:lnSpc>
              <a:buFont typeface="Arial"/>
              <a:buChar char="•"/>
            </a:pPr>
            <a:r>
              <a:rPr lang="en-US" sz="2000">
                <a:solidFill>
                  <a:srgbClr val="404040"/>
                </a:solidFill>
                <a:latin typeface="Roboto"/>
              </a:rPr>
              <a:t>Religious holidays (Easter, local Saints' days)</a:t>
            </a:r>
          </a:p>
        </p:txBody>
      </p:sp>
      <p:sp>
        <p:nvSpPr>
          <p:cNvPr id="16" name="TextBox 16"/>
          <p:cNvSpPr txBox="1"/>
          <p:nvPr/>
        </p:nvSpPr>
        <p:spPr>
          <a:xfrm>
            <a:off x="1028700" y="4277164"/>
            <a:ext cx="7238393" cy="336484"/>
          </a:xfrm>
          <a:prstGeom prst="rect">
            <a:avLst/>
          </a:prstGeom>
        </p:spPr>
        <p:txBody>
          <a:bodyPr lIns="0" tIns="0" rIns="0" bIns="0" rtlCol="0" anchor="t">
            <a:spAutoFit/>
          </a:bodyPr>
          <a:lstStyle/>
          <a:p>
            <a:pPr marL="431801" lvl="1" indent="-215900">
              <a:lnSpc>
                <a:spcPts val="2600"/>
              </a:lnSpc>
              <a:buFont typeface="Arial"/>
              <a:buChar char="•"/>
            </a:pPr>
            <a:r>
              <a:rPr lang="en-US" sz="2000">
                <a:solidFill>
                  <a:srgbClr val="404040"/>
                </a:solidFill>
                <a:latin typeface="Roboto"/>
              </a:rPr>
              <a:t>Weekends</a:t>
            </a:r>
          </a:p>
        </p:txBody>
      </p:sp>
      <p:sp>
        <p:nvSpPr>
          <p:cNvPr id="17" name="TextBox 17"/>
          <p:cNvSpPr txBox="1"/>
          <p:nvPr/>
        </p:nvSpPr>
        <p:spPr>
          <a:xfrm>
            <a:off x="1153347" y="4864415"/>
            <a:ext cx="7238393" cy="660268"/>
          </a:xfrm>
          <a:prstGeom prst="rect">
            <a:avLst/>
          </a:prstGeom>
        </p:spPr>
        <p:txBody>
          <a:bodyPr lIns="0" tIns="0" rIns="0" bIns="0" rtlCol="0" anchor="t">
            <a:spAutoFit/>
          </a:bodyPr>
          <a:lstStyle/>
          <a:p>
            <a:pPr>
              <a:lnSpc>
                <a:spcPts val="2600"/>
              </a:lnSpc>
            </a:pPr>
            <a:r>
              <a:rPr lang="en-US" sz="2000">
                <a:solidFill>
                  <a:srgbClr val="404040"/>
                </a:solidFill>
                <a:latin typeface="Roboto"/>
              </a:rPr>
              <a:t>And city dwellers visit the countryside to meet relatives and friends or to pursue various outdoor activities</a:t>
            </a:r>
          </a:p>
        </p:txBody>
      </p:sp>
      <p:sp>
        <p:nvSpPr>
          <p:cNvPr id="18" name="TextBox 18"/>
          <p:cNvSpPr txBox="1"/>
          <p:nvPr/>
        </p:nvSpPr>
        <p:spPr>
          <a:xfrm>
            <a:off x="10101594" y="7419375"/>
            <a:ext cx="6630775" cy="1352153"/>
          </a:xfrm>
          <a:prstGeom prst="rect">
            <a:avLst/>
          </a:prstGeom>
        </p:spPr>
        <p:txBody>
          <a:bodyPr lIns="0" tIns="0" rIns="0" bIns="0" rtlCol="0" anchor="t">
            <a:spAutoFit/>
          </a:bodyPr>
          <a:lstStyle/>
          <a:p>
            <a:pPr algn="just">
              <a:lnSpc>
                <a:spcPts val="3674"/>
              </a:lnSpc>
            </a:pPr>
            <a:r>
              <a:rPr lang="en-US" sz="2499">
                <a:solidFill>
                  <a:srgbClr val="FFFFFF"/>
                </a:solidFill>
                <a:latin typeface="Roboto"/>
              </a:rPr>
              <a:t>Students' training on new methods of tourism promotion and management of clientele of Agritourism Lodgings</a:t>
            </a:r>
          </a:p>
        </p:txBody>
      </p:sp>
      <p:sp>
        <p:nvSpPr>
          <p:cNvPr id="19" name="TextBox 19"/>
          <p:cNvSpPr txBox="1"/>
          <p:nvPr/>
        </p:nvSpPr>
        <p:spPr>
          <a:xfrm>
            <a:off x="10101594" y="8895353"/>
            <a:ext cx="6630775" cy="895086"/>
          </a:xfrm>
          <a:prstGeom prst="rect">
            <a:avLst/>
          </a:prstGeom>
        </p:spPr>
        <p:txBody>
          <a:bodyPr lIns="0" tIns="0" rIns="0" bIns="0" rtlCol="0" anchor="t">
            <a:spAutoFit/>
          </a:bodyPr>
          <a:lstStyle/>
          <a:p>
            <a:pPr algn="just">
              <a:lnSpc>
                <a:spcPts val="3674"/>
              </a:lnSpc>
            </a:pPr>
            <a:r>
              <a:rPr lang="en-US" sz="2499">
                <a:solidFill>
                  <a:srgbClr val="FFFFFF"/>
                </a:solidFill>
                <a:latin typeface="Roboto"/>
              </a:rPr>
              <a:t>Next Destination Balkans: Agritourism Landscapes Development (LANDS)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035978" cy="10287000"/>
            <a:chOff x="0" y="0"/>
            <a:chExt cx="1853097" cy="2709333"/>
          </a:xfrm>
        </p:grpSpPr>
        <p:sp>
          <p:nvSpPr>
            <p:cNvPr id="3" name="Freeform 3"/>
            <p:cNvSpPr/>
            <p:nvPr/>
          </p:nvSpPr>
          <p:spPr>
            <a:xfrm>
              <a:off x="0" y="0"/>
              <a:ext cx="1853097" cy="2709333"/>
            </a:xfrm>
            <a:custGeom>
              <a:avLst/>
              <a:gdLst/>
              <a:ahLst/>
              <a:cxnLst/>
              <a:rect l="l" t="t" r="r" b="b"/>
              <a:pathLst>
                <a:path w="1853097" h="2709333">
                  <a:moveTo>
                    <a:pt x="0" y="0"/>
                  </a:moveTo>
                  <a:lnTo>
                    <a:pt x="1853097" y="0"/>
                  </a:lnTo>
                  <a:lnTo>
                    <a:pt x="1853097" y="2709333"/>
                  </a:lnTo>
                  <a:lnTo>
                    <a:pt x="0" y="2709333"/>
                  </a:lnTo>
                  <a:close/>
                </a:path>
              </a:pathLst>
            </a:custGeom>
            <a:solidFill>
              <a:srgbClr val="006601"/>
            </a:solidFill>
          </p:spPr>
          <p:txBody>
            <a:bodyPr/>
            <a:lstStyle/>
            <a:p>
              <a:endParaRPr lang="el-GR"/>
            </a:p>
          </p:txBody>
        </p:sp>
        <p:sp>
          <p:nvSpPr>
            <p:cNvPr id="4" name="TextBox 4"/>
            <p:cNvSpPr txBox="1"/>
            <p:nvPr/>
          </p:nvSpPr>
          <p:spPr>
            <a:xfrm>
              <a:off x="0" y="-76200"/>
              <a:ext cx="812800" cy="889000"/>
            </a:xfrm>
            <a:prstGeom prst="rect">
              <a:avLst/>
            </a:prstGeom>
          </p:spPr>
          <p:txBody>
            <a:bodyPr lIns="50800" tIns="50800" rIns="50800" bIns="50800" rtlCol="0" anchor="ctr"/>
            <a:lstStyle/>
            <a:p>
              <a:pPr algn="ctr">
                <a:lnSpc>
                  <a:spcPts val="3528"/>
                </a:lnSpc>
              </a:pPr>
              <a:endParaRPr/>
            </a:p>
          </p:txBody>
        </p:sp>
      </p:grpSp>
      <p:pic>
        <p:nvPicPr>
          <p:cNvPr id="5" name="Picture 5"/>
          <p:cNvPicPr>
            <a:picLocks noChangeAspect="1"/>
          </p:cNvPicPr>
          <p:nvPr/>
        </p:nvPicPr>
        <p:blipFill>
          <a:blip r:embed="rId2"/>
          <a:srcRect l="30946" r="21668"/>
          <a:stretch>
            <a:fillRect/>
          </a:stretch>
        </p:blipFill>
        <p:spPr>
          <a:xfrm>
            <a:off x="3924317" y="1028700"/>
            <a:ext cx="5853146" cy="8229600"/>
          </a:xfrm>
          <a:prstGeom prst="rect">
            <a:avLst/>
          </a:prstGeom>
        </p:spPr>
      </p:pic>
      <p:sp>
        <p:nvSpPr>
          <p:cNvPr id="6" name="TextBox 6"/>
          <p:cNvSpPr txBox="1"/>
          <p:nvPr/>
        </p:nvSpPr>
        <p:spPr>
          <a:xfrm>
            <a:off x="10592660" y="2608030"/>
            <a:ext cx="5554717" cy="1063524"/>
          </a:xfrm>
          <a:prstGeom prst="rect">
            <a:avLst/>
          </a:prstGeom>
        </p:spPr>
        <p:txBody>
          <a:bodyPr lIns="0" tIns="0" rIns="0" bIns="0" rtlCol="0" anchor="t">
            <a:spAutoFit/>
          </a:bodyPr>
          <a:lstStyle/>
          <a:p>
            <a:pPr algn="just">
              <a:lnSpc>
                <a:spcPts val="2800"/>
              </a:lnSpc>
            </a:pPr>
            <a:r>
              <a:rPr lang="en-US" sz="2000">
                <a:solidFill>
                  <a:srgbClr val="000000"/>
                </a:solidFill>
                <a:latin typeface="Roboto"/>
              </a:rPr>
              <a:t>Rural tourism in Spain appeared in the 1980s, with the emergence of new rural tourism initiatives in autonomous communities.</a:t>
            </a:r>
          </a:p>
        </p:txBody>
      </p:sp>
      <p:grpSp>
        <p:nvGrpSpPr>
          <p:cNvPr id="7" name="Group 7"/>
          <p:cNvGrpSpPr/>
          <p:nvPr/>
        </p:nvGrpSpPr>
        <p:grpSpPr>
          <a:xfrm>
            <a:off x="11213932" y="1467063"/>
            <a:ext cx="2590136" cy="788542"/>
            <a:chOff x="0" y="0"/>
            <a:chExt cx="682176" cy="207682"/>
          </a:xfrm>
        </p:grpSpPr>
        <p:sp>
          <p:nvSpPr>
            <p:cNvPr id="8" name="Freeform 8"/>
            <p:cNvSpPr/>
            <p:nvPr/>
          </p:nvSpPr>
          <p:spPr>
            <a:xfrm>
              <a:off x="0" y="0"/>
              <a:ext cx="682176" cy="207682"/>
            </a:xfrm>
            <a:custGeom>
              <a:avLst/>
              <a:gdLst/>
              <a:ahLst/>
              <a:cxnLst/>
              <a:rect l="l" t="t" r="r" b="b"/>
              <a:pathLst>
                <a:path w="682176" h="207682">
                  <a:moveTo>
                    <a:pt x="0" y="0"/>
                  </a:moveTo>
                  <a:lnTo>
                    <a:pt x="682176" y="0"/>
                  </a:lnTo>
                  <a:lnTo>
                    <a:pt x="682176" y="207682"/>
                  </a:lnTo>
                  <a:lnTo>
                    <a:pt x="0" y="207682"/>
                  </a:lnTo>
                  <a:close/>
                </a:path>
              </a:pathLst>
            </a:custGeom>
            <a:solidFill>
              <a:srgbClr val="79B507"/>
            </a:solidFill>
          </p:spPr>
          <p:txBody>
            <a:bodyPr/>
            <a:lstStyle/>
            <a:p>
              <a:endParaRPr lang="el-GR"/>
            </a:p>
          </p:txBody>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10592660" y="1101641"/>
            <a:ext cx="6666640" cy="880043"/>
          </a:xfrm>
          <a:prstGeom prst="rect">
            <a:avLst/>
          </a:prstGeom>
        </p:spPr>
        <p:txBody>
          <a:bodyPr lIns="0" tIns="0" rIns="0" bIns="0" rtlCol="0" anchor="t">
            <a:spAutoFit/>
          </a:bodyPr>
          <a:lstStyle/>
          <a:p>
            <a:pPr>
              <a:lnSpc>
                <a:spcPts val="6719"/>
              </a:lnSpc>
            </a:pPr>
            <a:r>
              <a:rPr lang="en-US" sz="5999" dirty="0">
                <a:solidFill>
                  <a:srgbClr val="000000"/>
                </a:solidFill>
                <a:latin typeface="Roboto"/>
              </a:rPr>
              <a:t>Spain</a:t>
            </a:r>
          </a:p>
        </p:txBody>
      </p:sp>
      <p:sp>
        <p:nvSpPr>
          <p:cNvPr id="11" name="TextBox 11"/>
          <p:cNvSpPr txBox="1"/>
          <p:nvPr/>
        </p:nvSpPr>
        <p:spPr>
          <a:xfrm>
            <a:off x="11622666" y="4081130"/>
            <a:ext cx="5364217" cy="711132"/>
          </a:xfrm>
          <a:prstGeom prst="rect">
            <a:avLst/>
          </a:prstGeom>
        </p:spPr>
        <p:txBody>
          <a:bodyPr lIns="0" tIns="0" rIns="0" bIns="0" rtlCol="0" anchor="t">
            <a:spAutoFit/>
          </a:bodyPr>
          <a:lstStyle/>
          <a:p>
            <a:pPr algn="just">
              <a:lnSpc>
                <a:spcPts val="2800"/>
              </a:lnSpc>
            </a:pPr>
            <a:r>
              <a:rPr lang="en-US" sz="2000">
                <a:solidFill>
                  <a:srgbClr val="000000"/>
                </a:solidFill>
                <a:latin typeface="Roboto"/>
              </a:rPr>
              <a:t>Agritourism is an economic activity with a great projection in Spain</a:t>
            </a:r>
          </a:p>
        </p:txBody>
      </p:sp>
      <p:sp>
        <p:nvSpPr>
          <p:cNvPr id="12" name="TextBox 12"/>
          <p:cNvSpPr txBox="1"/>
          <p:nvPr/>
        </p:nvSpPr>
        <p:spPr>
          <a:xfrm>
            <a:off x="11622666" y="5086350"/>
            <a:ext cx="5364217" cy="1768308"/>
          </a:xfrm>
          <a:prstGeom prst="rect">
            <a:avLst/>
          </a:prstGeom>
        </p:spPr>
        <p:txBody>
          <a:bodyPr lIns="0" tIns="0" rIns="0" bIns="0" rtlCol="0" anchor="t">
            <a:spAutoFit/>
          </a:bodyPr>
          <a:lstStyle/>
          <a:p>
            <a:pPr algn="just">
              <a:lnSpc>
                <a:spcPts val="2800"/>
              </a:lnSpc>
            </a:pPr>
            <a:r>
              <a:rPr lang="en-US" sz="2000">
                <a:solidFill>
                  <a:srgbClr val="000000"/>
                </a:solidFill>
                <a:latin typeface="Roboto"/>
              </a:rPr>
              <a:t>It can contribute greatly to the economic development of rural areas, local development, and the conservation of the historical, cultural, and environmental heritage of the rural areas of the country. </a:t>
            </a:r>
          </a:p>
        </p:txBody>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92660" y="4138280"/>
            <a:ext cx="621273" cy="591904"/>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92660" y="5196908"/>
            <a:ext cx="621273" cy="591904"/>
          </a:xfrm>
          <a:prstGeom prst="rect">
            <a:avLst/>
          </a:prstGeom>
        </p:spPr>
      </p:pic>
      <p:grpSp>
        <p:nvGrpSpPr>
          <p:cNvPr id="15" name="Group 15"/>
          <p:cNvGrpSpPr/>
          <p:nvPr/>
        </p:nvGrpSpPr>
        <p:grpSpPr>
          <a:xfrm>
            <a:off x="10174910" y="7207083"/>
            <a:ext cx="7502140" cy="2622220"/>
            <a:chOff x="0" y="0"/>
            <a:chExt cx="1975872" cy="690626"/>
          </a:xfrm>
        </p:grpSpPr>
        <p:sp>
          <p:nvSpPr>
            <p:cNvPr id="16" name="Freeform 16"/>
            <p:cNvSpPr/>
            <p:nvPr/>
          </p:nvSpPr>
          <p:spPr>
            <a:xfrm>
              <a:off x="0" y="0"/>
              <a:ext cx="1975872" cy="690626"/>
            </a:xfrm>
            <a:custGeom>
              <a:avLst/>
              <a:gdLst/>
              <a:ahLst/>
              <a:cxnLst/>
              <a:rect l="l" t="t" r="r" b="b"/>
              <a:pathLst>
                <a:path w="1975872" h="690626">
                  <a:moveTo>
                    <a:pt x="0" y="0"/>
                  </a:moveTo>
                  <a:lnTo>
                    <a:pt x="1975872" y="0"/>
                  </a:lnTo>
                  <a:lnTo>
                    <a:pt x="1975872" y="690626"/>
                  </a:lnTo>
                  <a:lnTo>
                    <a:pt x="0" y="690626"/>
                  </a:lnTo>
                  <a:close/>
                </a:path>
              </a:pathLst>
            </a:custGeom>
            <a:solidFill>
              <a:srgbClr val="006601"/>
            </a:solidFill>
          </p:spPr>
          <p:txBody>
            <a:bodyPr/>
            <a:lstStyle/>
            <a:p>
              <a:endParaRPr lang="el-GR"/>
            </a:p>
          </p:txBody>
        </p:sp>
        <p:sp>
          <p:nvSpPr>
            <p:cNvPr id="17" name="TextBox 1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8" name="TextBox 18"/>
          <p:cNvSpPr txBox="1"/>
          <p:nvPr/>
        </p:nvSpPr>
        <p:spPr>
          <a:xfrm>
            <a:off x="10437373" y="7352481"/>
            <a:ext cx="2776796" cy="433766"/>
          </a:xfrm>
          <a:prstGeom prst="rect">
            <a:avLst/>
          </a:prstGeom>
        </p:spPr>
        <p:txBody>
          <a:bodyPr lIns="0" tIns="0" rIns="0" bIns="0" rtlCol="0" anchor="t">
            <a:spAutoFit/>
          </a:bodyPr>
          <a:lstStyle/>
          <a:p>
            <a:pPr>
              <a:lnSpc>
                <a:spcPts val="3364"/>
              </a:lnSpc>
            </a:pPr>
            <a:r>
              <a:rPr lang="en-US" sz="2900">
                <a:solidFill>
                  <a:srgbClr val="FFFFFF"/>
                </a:solidFill>
                <a:latin typeface="Roboto"/>
              </a:rPr>
              <a:t>Case Studies</a:t>
            </a:r>
          </a:p>
        </p:txBody>
      </p:sp>
      <p:sp>
        <p:nvSpPr>
          <p:cNvPr id="19" name="TextBox 19"/>
          <p:cNvSpPr txBox="1"/>
          <p:nvPr/>
        </p:nvSpPr>
        <p:spPr>
          <a:xfrm>
            <a:off x="10519343" y="7891022"/>
            <a:ext cx="6074941" cy="438018"/>
          </a:xfrm>
          <a:prstGeom prst="rect">
            <a:avLst/>
          </a:prstGeom>
        </p:spPr>
        <p:txBody>
          <a:bodyPr lIns="0" tIns="0" rIns="0" bIns="0" rtlCol="0" anchor="t">
            <a:spAutoFit/>
          </a:bodyPr>
          <a:lstStyle/>
          <a:p>
            <a:pPr>
              <a:lnSpc>
                <a:spcPts val="3674"/>
              </a:lnSpc>
            </a:pPr>
            <a:r>
              <a:rPr lang="en-US" sz="2499">
                <a:solidFill>
                  <a:srgbClr val="FFFFFF"/>
                </a:solidFill>
                <a:latin typeface="Roboto"/>
              </a:rPr>
              <a:t>Village Life</a:t>
            </a:r>
          </a:p>
        </p:txBody>
      </p:sp>
      <p:sp>
        <p:nvSpPr>
          <p:cNvPr id="20" name="TextBox 20"/>
          <p:cNvSpPr txBox="1"/>
          <p:nvPr/>
        </p:nvSpPr>
        <p:spPr>
          <a:xfrm>
            <a:off x="10519343" y="8454258"/>
            <a:ext cx="6630775" cy="438018"/>
          </a:xfrm>
          <a:prstGeom prst="rect">
            <a:avLst/>
          </a:prstGeom>
        </p:spPr>
        <p:txBody>
          <a:bodyPr lIns="0" tIns="0" rIns="0" bIns="0" rtlCol="0" anchor="t">
            <a:spAutoFit/>
          </a:bodyPr>
          <a:lstStyle/>
          <a:p>
            <a:pPr algn="just">
              <a:lnSpc>
                <a:spcPts val="3674"/>
              </a:lnSpc>
            </a:pPr>
            <a:r>
              <a:rPr lang="en-US" sz="2499">
                <a:solidFill>
                  <a:srgbClr val="FFFFFF"/>
                </a:solidFill>
                <a:latin typeface="Roboto"/>
              </a:rPr>
              <a:t>Can Gel</a:t>
            </a:r>
          </a:p>
        </p:txBody>
      </p:sp>
      <p:sp>
        <p:nvSpPr>
          <p:cNvPr id="21" name="TextBox 21"/>
          <p:cNvSpPr txBox="1"/>
          <p:nvPr/>
        </p:nvSpPr>
        <p:spPr>
          <a:xfrm>
            <a:off x="10519343" y="9016101"/>
            <a:ext cx="6630775" cy="438018"/>
          </a:xfrm>
          <a:prstGeom prst="rect">
            <a:avLst/>
          </a:prstGeom>
        </p:spPr>
        <p:txBody>
          <a:bodyPr lIns="0" tIns="0" rIns="0" bIns="0" rtlCol="0" anchor="t">
            <a:spAutoFit/>
          </a:bodyPr>
          <a:lstStyle/>
          <a:p>
            <a:pPr algn="just">
              <a:lnSpc>
                <a:spcPts val="3674"/>
              </a:lnSpc>
            </a:pPr>
            <a:r>
              <a:rPr lang="en-US" sz="2499">
                <a:solidFill>
                  <a:srgbClr val="FFFFFF"/>
                </a:solidFill>
                <a:latin typeface="Roboto"/>
              </a:rPr>
              <a:t>Cudaña Farm "Only love beats Cudaña's milk"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143500"/>
            <a:ext cx="6110501" cy="5143500"/>
            <a:chOff x="0" y="0"/>
            <a:chExt cx="1609350" cy="1354667"/>
          </a:xfrm>
        </p:grpSpPr>
        <p:sp>
          <p:nvSpPr>
            <p:cNvPr id="3" name="Freeform 3"/>
            <p:cNvSpPr/>
            <p:nvPr/>
          </p:nvSpPr>
          <p:spPr>
            <a:xfrm>
              <a:off x="0" y="0"/>
              <a:ext cx="1609350" cy="1354667"/>
            </a:xfrm>
            <a:custGeom>
              <a:avLst/>
              <a:gdLst/>
              <a:ahLst/>
              <a:cxnLst/>
              <a:rect l="l" t="t" r="r" b="b"/>
              <a:pathLst>
                <a:path w="1609350" h="1354667">
                  <a:moveTo>
                    <a:pt x="0" y="0"/>
                  </a:moveTo>
                  <a:lnTo>
                    <a:pt x="1609350" y="0"/>
                  </a:lnTo>
                  <a:lnTo>
                    <a:pt x="1609350" y="1354667"/>
                  </a:lnTo>
                  <a:lnTo>
                    <a:pt x="0" y="1354667"/>
                  </a:lnTo>
                  <a:close/>
                </a:path>
              </a:pathLst>
            </a:custGeom>
            <a:solidFill>
              <a:srgbClr val="006601"/>
            </a:solidFill>
          </p:spPr>
          <p:txBody>
            <a:bodyPr/>
            <a:lstStyle/>
            <a:p>
              <a:endParaRPr lang="el-GR"/>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1623132" y="1524037"/>
            <a:ext cx="2590136" cy="788542"/>
            <a:chOff x="0" y="0"/>
            <a:chExt cx="682176" cy="207682"/>
          </a:xfrm>
        </p:grpSpPr>
        <p:sp>
          <p:nvSpPr>
            <p:cNvPr id="6" name="Freeform 6"/>
            <p:cNvSpPr/>
            <p:nvPr/>
          </p:nvSpPr>
          <p:spPr>
            <a:xfrm>
              <a:off x="0" y="0"/>
              <a:ext cx="682176" cy="207682"/>
            </a:xfrm>
            <a:custGeom>
              <a:avLst/>
              <a:gdLst/>
              <a:ahLst/>
              <a:cxnLst/>
              <a:rect l="l" t="t" r="r" b="b"/>
              <a:pathLst>
                <a:path w="682176" h="207682">
                  <a:moveTo>
                    <a:pt x="0" y="0"/>
                  </a:moveTo>
                  <a:lnTo>
                    <a:pt x="682176" y="0"/>
                  </a:lnTo>
                  <a:lnTo>
                    <a:pt x="682176" y="207682"/>
                  </a:lnTo>
                  <a:lnTo>
                    <a:pt x="0" y="207682"/>
                  </a:lnTo>
                  <a:close/>
                </a:path>
              </a:pathLst>
            </a:custGeom>
            <a:solidFill>
              <a:srgbClr val="79B507"/>
            </a:solidFill>
          </p:spPr>
          <p:txBody>
            <a:bodyPr/>
            <a:lstStyle/>
            <a:p>
              <a:endParaRPr lang="el-GR"/>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028700" y="1028700"/>
            <a:ext cx="8632597" cy="8229600"/>
            <a:chOff x="0" y="0"/>
            <a:chExt cx="11510130" cy="10972800"/>
          </a:xfrm>
        </p:grpSpPr>
        <p:pic>
          <p:nvPicPr>
            <p:cNvPr id="9" name="Picture 9"/>
            <p:cNvPicPr>
              <a:picLocks noChangeAspect="1"/>
            </p:cNvPicPr>
            <p:nvPr/>
          </p:nvPicPr>
          <p:blipFill>
            <a:blip r:embed="rId2"/>
            <a:srcRect b="36842"/>
            <a:stretch>
              <a:fillRect/>
            </a:stretch>
          </p:blipFill>
          <p:spPr>
            <a:xfrm>
              <a:off x="0" y="0"/>
              <a:ext cx="11510130" cy="10972800"/>
            </a:xfrm>
            <a:prstGeom prst="rect">
              <a:avLst/>
            </a:prstGeom>
          </p:spPr>
        </p:pic>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67236" y="8491086"/>
            <a:ext cx="1127793" cy="281948"/>
          </a:xfrm>
          <a:prstGeom prst="rect">
            <a:avLst/>
          </a:prstGeom>
        </p:spPr>
      </p:pic>
      <p:grpSp>
        <p:nvGrpSpPr>
          <p:cNvPr id="11" name="Group 11"/>
          <p:cNvGrpSpPr/>
          <p:nvPr/>
        </p:nvGrpSpPr>
        <p:grpSpPr>
          <a:xfrm>
            <a:off x="10038475" y="5093030"/>
            <a:ext cx="7502140" cy="2622220"/>
            <a:chOff x="0" y="0"/>
            <a:chExt cx="1975872" cy="690626"/>
          </a:xfrm>
        </p:grpSpPr>
        <p:sp>
          <p:nvSpPr>
            <p:cNvPr id="12" name="Freeform 12"/>
            <p:cNvSpPr/>
            <p:nvPr/>
          </p:nvSpPr>
          <p:spPr>
            <a:xfrm>
              <a:off x="0" y="0"/>
              <a:ext cx="1975872" cy="690626"/>
            </a:xfrm>
            <a:custGeom>
              <a:avLst/>
              <a:gdLst/>
              <a:ahLst/>
              <a:cxnLst/>
              <a:rect l="l" t="t" r="r" b="b"/>
              <a:pathLst>
                <a:path w="1975872" h="690626">
                  <a:moveTo>
                    <a:pt x="0" y="0"/>
                  </a:moveTo>
                  <a:lnTo>
                    <a:pt x="1975872" y="0"/>
                  </a:lnTo>
                  <a:lnTo>
                    <a:pt x="1975872" y="690626"/>
                  </a:lnTo>
                  <a:lnTo>
                    <a:pt x="0" y="690626"/>
                  </a:lnTo>
                  <a:close/>
                </a:path>
              </a:pathLst>
            </a:custGeom>
            <a:solidFill>
              <a:srgbClr val="006601"/>
            </a:solidFill>
          </p:spPr>
          <p:txBody>
            <a:bodyPr/>
            <a:lstStyle/>
            <a:p>
              <a:endParaRPr lang="el-GR"/>
            </a:p>
          </p:txBody>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333643" y="5501518"/>
            <a:ext cx="961386" cy="998131"/>
          </a:xfrm>
          <a:prstGeom prst="rect">
            <a:avLst/>
          </a:prstGeom>
        </p:spPr>
      </p:pic>
      <p:sp>
        <p:nvSpPr>
          <p:cNvPr id="15" name="TextBox 15"/>
          <p:cNvSpPr txBox="1"/>
          <p:nvPr/>
        </p:nvSpPr>
        <p:spPr>
          <a:xfrm>
            <a:off x="11167236" y="2432962"/>
            <a:ext cx="6092064" cy="2232113"/>
          </a:xfrm>
          <a:prstGeom prst="rect">
            <a:avLst/>
          </a:prstGeom>
        </p:spPr>
        <p:txBody>
          <a:bodyPr lIns="0" tIns="0" rIns="0" bIns="0" rtlCol="0" anchor="t">
            <a:spAutoFit/>
          </a:bodyPr>
          <a:lstStyle/>
          <a:p>
            <a:pPr algn="just">
              <a:lnSpc>
                <a:spcPts val="3528"/>
              </a:lnSpc>
            </a:pPr>
            <a:r>
              <a:rPr lang="en-US" sz="2400">
                <a:solidFill>
                  <a:srgbClr val="000000"/>
                </a:solidFill>
                <a:latin typeface="Roboto"/>
              </a:rPr>
              <a:t>Agritourism is an activity related to agriculture, but not agricultural in itself, therefore the aid scheme for this activity is regulated under European legislation by the 'de minimis' rule.</a:t>
            </a:r>
          </a:p>
        </p:txBody>
      </p:sp>
      <p:sp>
        <p:nvSpPr>
          <p:cNvPr id="16" name="TextBox 16"/>
          <p:cNvSpPr txBox="1"/>
          <p:nvPr/>
        </p:nvSpPr>
        <p:spPr>
          <a:xfrm>
            <a:off x="11167236" y="1057275"/>
            <a:ext cx="6092064" cy="880043"/>
          </a:xfrm>
          <a:prstGeom prst="rect">
            <a:avLst/>
          </a:prstGeom>
        </p:spPr>
        <p:txBody>
          <a:bodyPr lIns="0" tIns="0" rIns="0" bIns="0" rtlCol="0" anchor="t">
            <a:spAutoFit/>
          </a:bodyPr>
          <a:lstStyle/>
          <a:p>
            <a:pPr>
              <a:lnSpc>
                <a:spcPts val="6719"/>
              </a:lnSpc>
            </a:pPr>
            <a:r>
              <a:rPr lang="en-US" sz="5999">
                <a:solidFill>
                  <a:srgbClr val="000000"/>
                </a:solidFill>
                <a:latin typeface="Roboto"/>
              </a:rPr>
              <a:t>Italy</a:t>
            </a:r>
          </a:p>
        </p:txBody>
      </p:sp>
      <p:sp>
        <p:nvSpPr>
          <p:cNvPr id="17" name="TextBox 17"/>
          <p:cNvSpPr txBox="1"/>
          <p:nvPr/>
        </p:nvSpPr>
        <p:spPr>
          <a:xfrm>
            <a:off x="12508167" y="5783700"/>
            <a:ext cx="2776796" cy="433766"/>
          </a:xfrm>
          <a:prstGeom prst="rect">
            <a:avLst/>
          </a:prstGeom>
        </p:spPr>
        <p:txBody>
          <a:bodyPr lIns="0" tIns="0" rIns="0" bIns="0" rtlCol="0" anchor="t">
            <a:spAutoFit/>
          </a:bodyPr>
          <a:lstStyle/>
          <a:p>
            <a:pPr>
              <a:lnSpc>
                <a:spcPts val="3364"/>
              </a:lnSpc>
            </a:pPr>
            <a:r>
              <a:rPr lang="en-US" sz="2900">
                <a:solidFill>
                  <a:srgbClr val="FFFFFF"/>
                </a:solidFill>
                <a:latin typeface="Roboto"/>
              </a:rPr>
              <a:t>Case Study</a:t>
            </a:r>
          </a:p>
        </p:txBody>
      </p:sp>
      <p:sp>
        <p:nvSpPr>
          <p:cNvPr id="18" name="TextBox 18"/>
          <p:cNvSpPr txBox="1"/>
          <p:nvPr/>
        </p:nvSpPr>
        <p:spPr>
          <a:xfrm>
            <a:off x="11623132" y="6529484"/>
            <a:ext cx="4546867" cy="438018"/>
          </a:xfrm>
          <a:prstGeom prst="rect">
            <a:avLst/>
          </a:prstGeom>
        </p:spPr>
        <p:txBody>
          <a:bodyPr lIns="0" tIns="0" rIns="0" bIns="0" rtlCol="0" anchor="t">
            <a:spAutoFit/>
          </a:bodyPr>
          <a:lstStyle/>
          <a:p>
            <a:pPr>
              <a:lnSpc>
                <a:spcPts val="3674"/>
              </a:lnSpc>
            </a:pPr>
            <a:r>
              <a:rPr lang="en-US" sz="2499">
                <a:solidFill>
                  <a:srgbClr val="FFFFFF"/>
                </a:solidFill>
                <a:latin typeface="Roboto"/>
              </a:rPr>
              <a:t>Masserie Didattiche di Puglia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49101" y="0"/>
            <a:ext cx="6638899" cy="10287000"/>
            <a:chOff x="0" y="0"/>
            <a:chExt cx="8851866" cy="13716000"/>
          </a:xfrm>
        </p:grpSpPr>
        <p:pic>
          <p:nvPicPr>
            <p:cNvPr id="3" name="Picture 3"/>
            <p:cNvPicPr>
              <a:picLocks noChangeAspect="1"/>
            </p:cNvPicPr>
            <p:nvPr/>
          </p:nvPicPr>
          <p:blipFill>
            <a:blip r:embed="rId2"/>
            <a:srcRect l="32136" r="25107"/>
            <a:stretch>
              <a:fillRect/>
            </a:stretch>
          </p:blipFill>
          <p:spPr>
            <a:xfrm>
              <a:off x="0" y="0"/>
              <a:ext cx="8851866" cy="13716000"/>
            </a:xfrm>
            <a:prstGeom prst="rect">
              <a:avLst/>
            </a:prstGeom>
          </p:spPr>
        </p:pic>
      </p:grpSp>
      <p:grpSp>
        <p:nvGrpSpPr>
          <p:cNvPr id="4" name="Group 4"/>
          <p:cNvGrpSpPr/>
          <p:nvPr/>
        </p:nvGrpSpPr>
        <p:grpSpPr>
          <a:xfrm>
            <a:off x="1028700" y="4091747"/>
            <a:ext cx="8659022" cy="3298417"/>
            <a:chOff x="0" y="0"/>
            <a:chExt cx="2280566" cy="868719"/>
          </a:xfrm>
        </p:grpSpPr>
        <p:sp>
          <p:nvSpPr>
            <p:cNvPr id="5" name="Freeform 5"/>
            <p:cNvSpPr/>
            <p:nvPr/>
          </p:nvSpPr>
          <p:spPr>
            <a:xfrm>
              <a:off x="0" y="0"/>
              <a:ext cx="2280566" cy="868719"/>
            </a:xfrm>
            <a:custGeom>
              <a:avLst/>
              <a:gdLst/>
              <a:ahLst/>
              <a:cxnLst/>
              <a:rect l="l" t="t" r="r" b="b"/>
              <a:pathLst>
                <a:path w="2280566" h="868719">
                  <a:moveTo>
                    <a:pt x="0" y="0"/>
                  </a:moveTo>
                  <a:lnTo>
                    <a:pt x="2280566" y="0"/>
                  </a:lnTo>
                  <a:lnTo>
                    <a:pt x="2280566" y="868719"/>
                  </a:lnTo>
                  <a:lnTo>
                    <a:pt x="0" y="868719"/>
                  </a:lnTo>
                  <a:close/>
                </a:path>
              </a:pathLst>
            </a:custGeom>
            <a:solidFill>
              <a:srgbClr val="006601"/>
            </a:solidFill>
          </p:spPr>
          <p:txBody>
            <a:bodyPr/>
            <a:lstStyle/>
            <a:p>
              <a:endParaRPr lang="el-GR"/>
            </a:p>
          </p:txBody>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7" name="TextBox 7"/>
          <p:cNvSpPr txBox="1"/>
          <p:nvPr/>
        </p:nvSpPr>
        <p:spPr>
          <a:xfrm>
            <a:off x="1028700" y="2524023"/>
            <a:ext cx="7100821" cy="1112321"/>
          </a:xfrm>
          <a:prstGeom prst="rect">
            <a:avLst/>
          </a:prstGeom>
        </p:spPr>
        <p:txBody>
          <a:bodyPr lIns="0" tIns="0" rIns="0" bIns="0" rtlCol="0" anchor="t">
            <a:spAutoFit/>
          </a:bodyPr>
          <a:lstStyle/>
          <a:p>
            <a:pPr algn="just">
              <a:lnSpc>
                <a:spcPts val="2940"/>
              </a:lnSpc>
            </a:pPr>
            <a:r>
              <a:rPr lang="en-US" sz="2000">
                <a:solidFill>
                  <a:srgbClr val="000000"/>
                </a:solidFill>
                <a:latin typeface="Roboto"/>
              </a:rPr>
              <a:t>Agricultural tourism (agritourism) in Bulgaria is a subset of the rural tourism. It is known by various names, depending on the region and type of farming.</a:t>
            </a:r>
          </a:p>
        </p:txBody>
      </p:sp>
      <p:grpSp>
        <p:nvGrpSpPr>
          <p:cNvPr id="8" name="Group 8"/>
          <p:cNvGrpSpPr/>
          <p:nvPr/>
        </p:nvGrpSpPr>
        <p:grpSpPr>
          <a:xfrm>
            <a:off x="-125285" y="1534478"/>
            <a:ext cx="4578209" cy="870488"/>
            <a:chOff x="0" y="0"/>
            <a:chExt cx="1205783" cy="229264"/>
          </a:xfrm>
        </p:grpSpPr>
        <p:sp>
          <p:nvSpPr>
            <p:cNvPr id="9" name="Freeform 9"/>
            <p:cNvSpPr/>
            <p:nvPr/>
          </p:nvSpPr>
          <p:spPr>
            <a:xfrm>
              <a:off x="0" y="0"/>
              <a:ext cx="1205783" cy="229264"/>
            </a:xfrm>
            <a:custGeom>
              <a:avLst/>
              <a:gdLst/>
              <a:ahLst/>
              <a:cxnLst/>
              <a:rect l="l" t="t" r="r" b="b"/>
              <a:pathLst>
                <a:path w="1205783" h="229264">
                  <a:moveTo>
                    <a:pt x="0" y="0"/>
                  </a:moveTo>
                  <a:lnTo>
                    <a:pt x="1205783" y="0"/>
                  </a:lnTo>
                  <a:lnTo>
                    <a:pt x="1205783" y="229264"/>
                  </a:lnTo>
                  <a:lnTo>
                    <a:pt x="0" y="229264"/>
                  </a:lnTo>
                  <a:close/>
                </a:path>
              </a:pathLst>
            </a:custGeom>
            <a:solidFill>
              <a:srgbClr val="79B507"/>
            </a:solidFill>
          </p:spPr>
          <p:txBody>
            <a:bodyPr/>
            <a:lstStyle/>
            <a:p>
              <a:endParaRPr lang="el-GR"/>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1028700" y="1028700"/>
            <a:ext cx="7487686" cy="880043"/>
          </a:xfrm>
          <a:prstGeom prst="rect">
            <a:avLst/>
          </a:prstGeom>
        </p:spPr>
        <p:txBody>
          <a:bodyPr lIns="0" tIns="0" rIns="0" bIns="0" rtlCol="0" anchor="t">
            <a:spAutoFit/>
          </a:bodyPr>
          <a:lstStyle/>
          <a:p>
            <a:pPr>
              <a:lnSpc>
                <a:spcPts val="6719"/>
              </a:lnSpc>
            </a:pPr>
            <a:r>
              <a:rPr lang="en-US" sz="5999">
                <a:solidFill>
                  <a:srgbClr val="000000"/>
                </a:solidFill>
                <a:latin typeface="Roboto"/>
              </a:rPr>
              <a:t>Bulgaria</a:t>
            </a:r>
          </a:p>
        </p:txBody>
      </p:sp>
      <p:sp>
        <p:nvSpPr>
          <p:cNvPr id="12" name="TextBox 12"/>
          <p:cNvSpPr txBox="1"/>
          <p:nvPr/>
        </p:nvSpPr>
        <p:spPr>
          <a:xfrm>
            <a:off x="1348392" y="4226894"/>
            <a:ext cx="2698737" cy="622803"/>
          </a:xfrm>
          <a:prstGeom prst="rect">
            <a:avLst/>
          </a:prstGeom>
        </p:spPr>
        <p:txBody>
          <a:bodyPr lIns="0" tIns="0" rIns="0" bIns="0" rtlCol="0" anchor="t">
            <a:spAutoFit/>
          </a:bodyPr>
          <a:lstStyle/>
          <a:p>
            <a:pPr>
              <a:lnSpc>
                <a:spcPts val="5144"/>
              </a:lnSpc>
            </a:pPr>
            <a:r>
              <a:rPr lang="en-US" sz="3499">
                <a:solidFill>
                  <a:srgbClr val="FFFFFF"/>
                </a:solidFill>
                <a:latin typeface="Roboto Bold"/>
              </a:rPr>
              <a:t>Case studies</a:t>
            </a:r>
          </a:p>
        </p:txBody>
      </p:sp>
      <p:sp>
        <p:nvSpPr>
          <p:cNvPr id="13" name="TextBox 13"/>
          <p:cNvSpPr txBox="1"/>
          <p:nvPr/>
        </p:nvSpPr>
        <p:spPr>
          <a:xfrm>
            <a:off x="1348392" y="5130168"/>
            <a:ext cx="6209064" cy="560451"/>
          </a:xfrm>
          <a:prstGeom prst="rect">
            <a:avLst/>
          </a:prstGeom>
        </p:spPr>
        <p:txBody>
          <a:bodyPr lIns="0" tIns="0" rIns="0" bIns="0" rtlCol="0" anchor="t">
            <a:spAutoFit/>
          </a:bodyPr>
          <a:lstStyle/>
          <a:p>
            <a:pPr>
              <a:lnSpc>
                <a:spcPts val="4556"/>
              </a:lnSpc>
            </a:pPr>
            <a:r>
              <a:rPr lang="en-US" sz="3099">
                <a:solidFill>
                  <a:srgbClr val="FFFFFF"/>
                </a:solidFill>
                <a:latin typeface="Roboto"/>
              </a:rPr>
              <a:t>European project “Back to Nature”</a:t>
            </a:r>
          </a:p>
        </p:txBody>
      </p:sp>
      <p:sp>
        <p:nvSpPr>
          <p:cNvPr id="14" name="TextBox 14"/>
          <p:cNvSpPr txBox="1"/>
          <p:nvPr/>
        </p:nvSpPr>
        <p:spPr>
          <a:xfrm>
            <a:off x="1348392" y="5842302"/>
            <a:ext cx="5891321" cy="1131951"/>
          </a:xfrm>
          <a:prstGeom prst="rect">
            <a:avLst/>
          </a:prstGeom>
        </p:spPr>
        <p:txBody>
          <a:bodyPr lIns="0" tIns="0" rIns="0" bIns="0" rtlCol="0" anchor="t">
            <a:spAutoFit/>
          </a:bodyPr>
          <a:lstStyle/>
          <a:p>
            <a:pPr>
              <a:lnSpc>
                <a:spcPts val="4556"/>
              </a:lnSpc>
            </a:pPr>
            <a:r>
              <a:rPr lang="en-US" sz="3099">
                <a:solidFill>
                  <a:srgbClr val="FFFFFF"/>
                </a:solidFill>
                <a:latin typeface="Roboto"/>
              </a:rPr>
              <a:t>A young farmer diversifies into rural tourism activities in Bulgaria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1536</Words>
  <Application>Microsoft Office PowerPoint</Application>
  <PresentationFormat>Προσαρμογή</PresentationFormat>
  <Paragraphs>162</Paragraphs>
  <Slides>18</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18</vt:i4>
      </vt:variant>
    </vt:vector>
  </HeadingPairs>
  <TitlesOfParts>
    <vt:vector size="25" baseType="lpstr">
      <vt:lpstr>Open Sans Extra Bold</vt:lpstr>
      <vt:lpstr>Roboto</vt:lpstr>
      <vt:lpstr>Calibri</vt:lpstr>
      <vt:lpstr>Now Bold</vt:lpstr>
      <vt:lpstr>Arial</vt:lpstr>
      <vt:lpstr>Roboto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Presentation of PR1-TreasureHunt</dc:title>
  <dc:creator>claudia</dc:creator>
  <cp:lastModifiedBy>ALLAJBEJ KLAUDIA</cp:lastModifiedBy>
  <cp:revision>2</cp:revision>
  <dcterms:created xsi:type="dcterms:W3CDTF">2006-08-16T00:00:00Z</dcterms:created>
  <dcterms:modified xsi:type="dcterms:W3CDTF">2024-12-24T21:52:54Z</dcterms:modified>
  <dc:identifier>DAFPeITIVws</dc:identifier>
</cp:coreProperties>
</file>